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1" r:id="rId3"/>
    <p:sldId id="274" r:id="rId4"/>
    <p:sldId id="275" r:id="rId5"/>
    <p:sldId id="276" r:id="rId6"/>
    <p:sldId id="277" r:id="rId7"/>
    <p:sldId id="278" r:id="rId8"/>
    <p:sldId id="279" r:id="rId9"/>
    <p:sldId id="281" r:id="rId10"/>
    <p:sldId id="280"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6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A20"/>
    <a:srgbClr val="800000"/>
    <a:srgbClr val="69699E"/>
    <a:srgbClr val="2D76A6"/>
    <a:srgbClr val="2F76A6"/>
    <a:srgbClr val="3075A3"/>
    <a:srgbClr val="009CC3"/>
    <a:srgbClr val="003F34"/>
    <a:srgbClr val="1F1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8400" autoAdjust="0"/>
  </p:normalViewPr>
  <p:slideViewPr>
    <p:cSldViewPr snapToGrid="0" snapToObjects="1">
      <p:cViewPr>
        <p:scale>
          <a:sx n="100" d="100"/>
          <a:sy n="100" d="100"/>
        </p:scale>
        <p:origin x="-258"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5C9DF-E90F-4CC0-86F4-E9900985C50C}" type="datetimeFigureOut">
              <a:rPr lang="en-GB" smtClean="0"/>
              <a:t>07/08/2019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82B62-B4D4-4663-BA4F-722FD7852818}" type="slidenum">
              <a:rPr lang="en-GB" smtClean="0"/>
              <a:t>‹#›</a:t>
            </a:fld>
            <a:endParaRPr lang="en-GB"/>
          </a:p>
        </p:txBody>
      </p:sp>
    </p:spTree>
    <p:extLst>
      <p:ext uri="{BB962C8B-B14F-4D97-AF65-F5344CB8AC3E}">
        <p14:creationId xmlns:p14="http://schemas.microsoft.com/office/powerpoint/2010/main" val="83778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Notes for assembly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Introduce yourself and the assembly. For example: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My name is Karen Letten and I work for the Woodland Trust. We look after trees and woods here in the UK, and we plant new trees for the future.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I’m going to tell you a story. You need to listen carefully and I’ll ask you some questions at the end.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pictures in this story are woodcuts. Woodcuts are a type of art print. Artists carve pictures or patterns onto a piece of wood, then cover it in ink and press it onto paper or cloth to create the print.)</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a:t>
            </a:fld>
            <a:endParaRPr lang="en-GB"/>
          </a:p>
        </p:txBody>
      </p:sp>
    </p:spTree>
    <p:extLst>
      <p:ext uri="{BB962C8B-B14F-4D97-AF65-F5344CB8AC3E}">
        <p14:creationId xmlns:p14="http://schemas.microsoft.com/office/powerpoint/2010/main" val="347014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Indeed water did flow once again from the springs that were previously dry and people repaired the ruined houses. Hope returned and the area grew healthy and prosperous.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All because of the Man Who Planted Trees.</a:t>
            </a:r>
          </a:p>
          <a:p>
            <a:endParaRPr lang="en-GB" sz="1200" kern="1200" dirty="0" smtClean="0">
              <a:solidFill>
                <a:schemeClr val="tx1"/>
              </a:solidFill>
              <a:effectLst/>
              <a:latin typeface="+mn-lt"/>
              <a:ea typeface="+mn-ea"/>
              <a:cs typeface="+mn-cs"/>
            </a:endParaRPr>
          </a:p>
          <a:p>
            <a:r>
              <a:rPr lang="en-GB" sz="1200" b="1" kern="1200" dirty="0" smtClean="0">
                <a:solidFill>
                  <a:srgbClr val="0070C0"/>
                </a:solidFill>
                <a:effectLst/>
                <a:latin typeface="+mn-lt"/>
                <a:ea typeface="+mn-ea"/>
                <a:cs typeface="+mn-cs"/>
              </a:rPr>
              <a:t>Suggested questions to reinforce the message of the story:</a:t>
            </a:r>
          </a:p>
          <a:p>
            <a:endParaRPr lang="en-GB" sz="1200" b="1" kern="1200" dirty="0" smtClean="0">
              <a:solidFill>
                <a:srgbClr val="0070C0"/>
              </a:solidFill>
              <a:effectLst/>
              <a:latin typeface="+mn-lt"/>
              <a:ea typeface="+mn-ea"/>
              <a:cs typeface="+mn-cs"/>
            </a:endParaRPr>
          </a:p>
          <a:p>
            <a:pPr>
              <a:lnSpc>
                <a:spcPct val="100000"/>
              </a:lnSpc>
            </a:pPr>
            <a:r>
              <a:rPr lang="en-GB" sz="1200" i="0" kern="1200" dirty="0" smtClean="0">
                <a:solidFill>
                  <a:schemeClr val="tx1"/>
                </a:solidFill>
                <a:effectLst/>
                <a:latin typeface="+mn-lt"/>
                <a:ea typeface="+mn-ea"/>
                <a:cs typeface="+mn-cs"/>
              </a:rPr>
              <a:t>What was the land like before the shepherd planted trees?</a:t>
            </a:r>
          </a:p>
          <a:p>
            <a:pPr marL="228600" lvl="0" indent="-228600">
              <a:lnSpc>
                <a:spcPct val="100000"/>
              </a:lnSpc>
              <a:buFont typeface="+mj-lt"/>
              <a:buAutoNum type="arabicPeriod"/>
            </a:pPr>
            <a:r>
              <a:rPr lang="en-GB" sz="1200" i="0" kern="1200" dirty="0" smtClean="0">
                <a:solidFill>
                  <a:schemeClr val="tx1"/>
                </a:solidFill>
                <a:effectLst/>
                <a:latin typeface="+mn-lt"/>
                <a:ea typeface="+mn-ea"/>
                <a:cs typeface="+mn-cs"/>
              </a:rPr>
              <a:t>Why was the lack of trees a bad thing?</a:t>
            </a:r>
          </a:p>
          <a:p>
            <a:pPr marL="228600" lvl="0" indent="-228600">
              <a:lnSpc>
                <a:spcPct val="100000"/>
              </a:lnSpc>
              <a:buFont typeface="+mj-lt"/>
              <a:buAutoNum type="arabicPeriod"/>
            </a:pPr>
            <a:r>
              <a:rPr lang="en-GB" sz="1200" i="0" kern="1200" dirty="0" smtClean="0">
                <a:solidFill>
                  <a:schemeClr val="tx1"/>
                </a:solidFill>
                <a:effectLst/>
                <a:latin typeface="+mn-lt"/>
                <a:ea typeface="+mn-ea"/>
                <a:cs typeface="+mn-cs"/>
              </a:rPr>
              <a:t>How did the shepherd plant trees?</a:t>
            </a:r>
          </a:p>
          <a:p>
            <a:pPr marL="228600" lvl="0" indent="-228600">
              <a:lnSpc>
                <a:spcPct val="100000"/>
              </a:lnSpc>
              <a:buFont typeface="+mj-lt"/>
              <a:buAutoNum type="arabicPeriod"/>
            </a:pPr>
            <a:r>
              <a:rPr lang="en-GB" sz="1200" i="0" kern="1200" dirty="0" smtClean="0">
                <a:solidFill>
                  <a:schemeClr val="tx1"/>
                </a:solidFill>
                <a:effectLst/>
                <a:latin typeface="+mn-lt"/>
                <a:ea typeface="+mn-ea"/>
                <a:cs typeface="+mn-cs"/>
              </a:rPr>
              <a:t>What did the acorns grow into?</a:t>
            </a:r>
          </a:p>
          <a:p>
            <a:pPr marL="228600" lvl="0" indent="-228600">
              <a:lnSpc>
                <a:spcPct val="100000"/>
              </a:lnSpc>
              <a:buFont typeface="+mj-lt"/>
              <a:buAutoNum type="arabicPeriod"/>
            </a:pPr>
            <a:r>
              <a:rPr lang="en-GB" sz="1200" i="0" kern="1200" dirty="0" smtClean="0">
                <a:solidFill>
                  <a:schemeClr val="tx1"/>
                </a:solidFill>
                <a:effectLst/>
                <a:latin typeface="+mn-lt"/>
                <a:ea typeface="+mn-ea"/>
                <a:cs typeface="+mn-cs"/>
              </a:rPr>
              <a:t>What happened to the village when the trees started to grow?</a:t>
            </a:r>
          </a:p>
          <a:p>
            <a:pPr marL="228600" lvl="0" indent="-228600">
              <a:lnSpc>
                <a:spcPct val="100000"/>
              </a:lnSpc>
              <a:buFont typeface="+mj-lt"/>
              <a:buAutoNum type="arabicPeriod"/>
            </a:pPr>
            <a:r>
              <a:rPr lang="en-GB" sz="1200" i="0" kern="1200" dirty="0" smtClean="0">
                <a:solidFill>
                  <a:schemeClr val="tx1"/>
                </a:solidFill>
                <a:effectLst/>
                <a:latin typeface="+mn-lt"/>
                <a:ea typeface="+mn-ea"/>
                <a:cs typeface="+mn-cs"/>
              </a:rPr>
              <a:t>What sort of place would you like to live in – one with lots of trees and wildlife, or an empty place like at the start of the story?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this was achieved through the action of just one person.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room there must be XXX young people. Just think how exciting it would be if we all planted trees like the shepherd.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exactly what the Woodland Trust is doing with children, communities and farmers all over the UK.</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10</a:t>
            </a:fld>
            <a:endParaRPr lang="en-GB"/>
          </a:p>
        </p:txBody>
      </p:sp>
    </p:spTree>
    <p:extLst>
      <p:ext uri="{BB962C8B-B14F-4D97-AF65-F5344CB8AC3E}">
        <p14:creationId xmlns:p14="http://schemas.microsoft.com/office/powerpoint/2010/main" val="412251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 – First World War Centenary Woods project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story, Jean-Paul went away for 10 years. During this time he fought in the First World War.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Woodland Trust is planting trees to mark the 100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anniversary of the First World War. They are planting four special Centenary Woods, one in England, Wales, Scotland and Northern Ireland. They are also giving away three million free trees to schools, community groups and youth groups.</a:t>
            </a:r>
          </a:p>
          <a:p>
            <a:r>
              <a:rPr lang="en-GB" sz="1200" kern="1200" dirty="0" smtClean="0">
                <a:solidFill>
                  <a:schemeClr val="tx1"/>
                </a:solidFill>
                <a:effectLst/>
                <a:latin typeface="+mn-lt"/>
                <a:ea typeface="+mn-ea"/>
                <a:cs typeface="+mn-cs"/>
              </a:rPr>
              <a:t> </a:t>
            </a:r>
          </a:p>
          <a:p>
            <a:r>
              <a:rPr lang="en-GB" sz="1200" kern="1200" smtClean="0">
                <a:solidFill>
                  <a:schemeClr val="tx1"/>
                </a:solidFill>
                <a:effectLst/>
                <a:latin typeface="+mn-lt"/>
                <a:ea typeface="+mn-ea"/>
                <a:cs typeface="+mn-cs"/>
              </a:rPr>
              <a:t>These symbolic trees will be planted in memory of all those who lived and died in the First World War.</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11</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lucky children will get the chance to plant trees on a Woodland Trust site and help create a new wood. These two boys had a great time planting trees…</a:t>
            </a:r>
          </a:p>
        </p:txBody>
      </p:sp>
      <p:sp>
        <p:nvSpPr>
          <p:cNvPr id="4" name="Slide Number Placeholder 3"/>
          <p:cNvSpPr>
            <a:spLocks noGrp="1"/>
          </p:cNvSpPr>
          <p:nvPr>
            <p:ph type="sldNum" sz="quarter" idx="10"/>
          </p:nvPr>
        </p:nvSpPr>
        <p:spPr/>
        <p:txBody>
          <a:bodyPr/>
          <a:lstStyle/>
          <a:p>
            <a:fld id="{21374F6E-1679-40ED-8278-461FEC91D4DC}" type="slidenum">
              <a:rPr lang="en-US" smtClean="0"/>
              <a:pPr/>
              <a:t>12</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so did these two girls, as you can see.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 have space, ask your pupils if they’d like to apply for some free trees from the Woodland Trust to plant in your school grounds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13</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well as planting trees, the Woodland Trust looks after 1,000 woods throughout England, Wales, Scotland and Northern Ireland. They are all free to visit and they are fun to explore on a class trip, or a picnic with your family.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14</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Woodland Trust also fights to protect ancient woods from being cut down and buildings, roads, train tracks or airports being built on top of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Ancient woods are very, very special and important for lots of plants and animals.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England, Wales and Northern Ireland ancient woods are really old woods that were around at the time of Queen Elizabeth I (that's 400 years ago!). In Scotland they are woods that can be traced back to 1750 (that's over 260 years ago!).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secret is their special soils that have developed over hundreds of years. They are a unique mix of creepy crawlies, fungi, seeds and other goodies that help many plants and animals survive.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Once destroyed, these soils can never be replaced, so it’s important we look after ancient woods.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15</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Woodland Trust does all this because trees and woods are brilliant!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Woods are great places to spend our spare time. They change throughout the seasons providing amazing spectacles for us to enjoy, like these beautiful bluebells.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16</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Woods are fun to explore and are good places to exercise.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17</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18</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Trees and woods are also fantastic for wildlife. They provide shelter, shade, habitats and food. Do you know any animals that live in woods?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18</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19</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Woods and trees clean our air, absorbing carbon dioxide and producing oxygen.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19</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One hundred years ago there was a man called Jean-Paul who went on a long walk through the hills of southern France. </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2</a:t>
            </a:fld>
            <a:endParaRPr lang="en-GB"/>
          </a:p>
        </p:txBody>
      </p:sp>
    </p:spTree>
    <p:extLst>
      <p:ext uri="{BB962C8B-B14F-4D97-AF65-F5344CB8AC3E}">
        <p14:creationId xmlns:p14="http://schemas.microsoft.com/office/powerpoint/2010/main" val="335145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20</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Woods and trees provide shade from the sun. They also soak up sunlight and cool the air through their leaves. This helps cool the planet and reduces the effects of climate change.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20</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Trees and woods drink up water through their roots. They help to reduce the impact of flooding by acting as water reservoirs and stabilising soil. They can also delay and slow down the flow of water.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21</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Trees also provide us with timber and wood products. Can you think of anything we use wood for, or objects that are made from wood?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22</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Trees can provide a source of renewable fuel.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Note for older children – this fuel source does not release or take up carbon dioxide. It is carbon neutral.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23</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Woods and trees don’t just belong out in the countryside, they are vitally important to people in towns and cities too. They absorb air and noise pollution, and their shade helps keep urban areas cooler.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24</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kern="1200" dirty="0" smtClean="0">
                <a:solidFill>
                  <a:schemeClr val="tx1"/>
                </a:solidFill>
                <a:effectLst/>
                <a:latin typeface="+mn-lt"/>
                <a:ea typeface="+mn-ea"/>
                <a:cs typeface="+mn-cs"/>
              </a:rPr>
              <a:t>Slide 25 – Green Tree Schools Award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your school is already on our Green Tree Schools Award: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Our school is registered on the Woodland Trust’s Green Tree Schools Award and we get points for doing activities that celebrate woods and trees.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We’re currently at [bronze/silver/gold/platinum] level and have collected points for [planting trees, visiting a wood, recycling…].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you’ve reached gold level and received a plaque: We’ve also received a special wooden plaque which you can see [at the school’s entrance, at reception, outside the head teacher’s office…].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more projects we can do to gain extra points, such as [becoming a Woodland Ambassador and inspiring others about trees, and sharing our woodland adventures].Hands up if you’re excited about doing them.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See what activities you can do next at </a:t>
            </a:r>
            <a:r>
              <a:rPr lang="en-GB" sz="1200" b="1" kern="1200" dirty="0" smtClean="0">
                <a:solidFill>
                  <a:schemeClr val="tx1"/>
                </a:solidFill>
                <a:effectLst/>
                <a:latin typeface="+mn-lt"/>
                <a:ea typeface="+mn-ea"/>
                <a:cs typeface="+mn-cs"/>
              </a:rPr>
              <a:t>woodlandtrust.org.uk/schools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your school isn’t yet registered with our Green Tree Schools Award.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Woodland Trust runs the Green Tree Schools Award Scheme where schools can earn points for doing environmental activities that celebrate woods and trees.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More than 6,400 schools are already on the award and doing fun things like planting trees and exploring woods. Hands up if you think our school should join the award.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Find out more about the Green Tree Schools Award, how to register and the free activities you can do at </a:t>
            </a:r>
            <a:r>
              <a:rPr lang="en-GB" sz="1200" b="1" kern="1200" dirty="0" smtClean="0">
                <a:solidFill>
                  <a:schemeClr val="tx1"/>
                </a:solidFill>
                <a:effectLst/>
                <a:latin typeface="+mn-lt"/>
                <a:ea typeface="+mn-ea"/>
                <a:cs typeface="+mn-cs"/>
              </a:rPr>
              <a:t>woodlandtrust.org.uk/schools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25</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Discussion / questions / summing up</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Why do you think trees and woods are good?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 What can we all do to help trees?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3. Whose responsibility is it to look after the environment? </a:t>
            </a:r>
          </a:p>
          <a:p>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3600" b="1" kern="1200" dirty="0" smtClean="0">
                <a:solidFill>
                  <a:schemeClr val="tx1"/>
                </a:solidFill>
                <a:effectLst/>
                <a:latin typeface="+mn-lt"/>
                <a:ea typeface="+mn-ea"/>
                <a:cs typeface="+mn-cs"/>
              </a:rPr>
              <a:t>EVERYONE’S!</a:t>
            </a:r>
            <a:endParaRPr lang="en-GB" sz="36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374F6E-1679-40ED-8278-461FEC91D4DC}" type="slidenum">
              <a:rPr lang="en-US" smtClean="0"/>
              <a:pPr/>
              <a:t>26</a:t>
            </a:fld>
            <a:endParaRPr lang="en-US"/>
          </a:p>
        </p:txBody>
      </p:sp>
    </p:spTree>
    <p:extLst>
      <p:ext uri="{BB962C8B-B14F-4D97-AF65-F5344CB8AC3E}">
        <p14:creationId xmlns:p14="http://schemas.microsoft.com/office/powerpoint/2010/main" val="137394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land wasn’t very green, in fact all he could see growing in these bare hills were scrubby bits of wild lavender and little else – certainly very few trees.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Tired from a long morning’s walk, Jean-Paul came to a village. </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3</a:t>
            </a:fld>
            <a:endParaRPr lang="en-GB"/>
          </a:p>
        </p:txBody>
      </p:sp>
    </p:spTree>
    <p:extLst>
      <p:ext uri="{BB962C8B-B14F-4D97-AF65-F5344CB8AC3E}">
        <p14:creationId xmlns:p14="http://schemas.microsoft.com/office/powerpoint/2010/main" val="41229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Unfortunately he soon realised it was deserted, the ruined houses huddled together and silent.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were no roofs to give protection from the cruel wind that was blowing, no trees to shade him from the sun and the natural spring where the villagers used to get their water had dried up.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He’d had no water to drink since the previous day so he walked on.</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4</a:t>
            </a:fld>
            <a:endParaRPr lang="en-GB"/>
          </a:p>
        </p:txBody>
      </p:sp>
    </p:spTree>
    <p:extLst>
      <p:ext uri="{BB962C8B-B14F-4D97-AF65-F5344CB8AC3E}">
        <p14:creationId xmlns:p14="http://schemas.microsoft.com/office/powerpoint/2010/main" val="376777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a:t>
            </a:r>
          </a:p>
          <a:p>
            <a:r>
              <a:rPr lang="en-GB" sz="1200" kern="1200" dirty="0" smtClean="0">
                <a:solidFill>
                  <a:schemeClr val="tx1"/>
                </a:solidFill>
                <a:effectLst/>
                <a:latin typeface="+mn-lt"/>
                <a:ea typeface="+mn-ea"/>
                <a:cs typeface="+mn-cs"/>
              </a:rPr>
              <a:t>After five more hours he spotted a lone shepherd looking after his sheep. The shepherd had a weather-beaten but kind face and a gentle manner.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 gave the stranger a drink from his water bottle then invited him to share some of his soup. The shepherd’s name was </a:t>
            </a:r>
            <a:r>
              <a:rPr lang="en-GB" sz="1200" kern="1200" dirty="0" err="1" smtClean="0">
                <a:solidFill>
                  <a:schemeClr val="tx1"/>
                </a:solidFill>
                <a:effectLst/>
                <a:latin typeface="+mn-lt"/>
                <a:ea typeface="+mn-ea"/>
                <a:cs typeface="+mn-cs"/>
              </a:rPr>
              <a:t>Elzéard</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(El-</a:t>
            </a:r>
            <a:r>
              <a:rPr lang="en-GB" sz="1200" i="1" kern="1200" dirty="0" err="1" smtClean="0">
                <a:solidFill>
                  <a:schemeClr val="tx1"/>
                </a:solidFill>
                <a:effectLst/>
                <a:latin typeface="+mn-lt"/>
                <a:ea typeface="+mn-ea"/>
                <a:cs typeface="+mn-cs"/>
              </a:rPr>
              <a:t>zay</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ard</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entered the shepherd’s stone house and Jean-Paul soon forgot the bleak and wild landscape outside. The house was clean, neat, friendly and warm. It was a safe place to rest for the night before carrying on his journey.</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5</a:t>
            </a:fld>
            <a:endParaRPr lang="en-GB"/>
          </a:p>
        </p:txBody>
      </p:sp>
    </p:spTree>
    <p:extLst>
      <p:ext uri="{BB962C8B-B14F-4D97-AF65-F5344CB8AC3E}">
        <p14:creationId xmlns:p14="http://schemas.microsoft.com/office/powerpoint/2010/main" val="109393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they had eaten, </a:t>
            </a:r>
            <a:r>
              <a:rPr lang="en-GB" sz="1200" kern="1200" dirty="0" err="1" smtClean="0">
                <a:solidFill>
                  <a:schemeClr val="tx1"/>
                </a:solidFill>
                <a:effectLst/>
                <a:latin typeface="+mn-lt"/>
                <a:ea typeface="+mn-ea"/>
                <a:cs typeface="+mn-cs"/>
              </a:rPr>
              <a:t>Elzéard</a:t>
            </a:r>
            <a:r>
              <a:rPr lang="en-GB" sz="1200" kern="1200" dirty="0" smtClean="0">
                <a:solidFill>
                  <a:schemeClr val="tx1"/>
                </a:solidFill>
                <a:effectLst/>
                <a:latin typeface="+mn-lt"/>
                <a:ea typeface="+mn-ea"/>
                <a:cs typeface="+mn-cs"/>
              </a:rPr>
              <a:t> fetched a little bag and emptied a pile of acorns onto the table.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Then he began carefully separating the good acorns from the bad. When he had collected a large enough pile of good acorns he divided them up into groups of 10. Once he had sorted out one hundred perfect acorns he stopped and went to bed.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next day, after taking care of his sheep, the shepherd took the little bag of acorns and dipped it into a bucket of water then off he went. Curious to see what </a:t>
            </a:r>
            <a:r>
              <a:rPr lang="en-GB" sz="1200" kern="1200" dirty="0" err="1" smtClean="0">
                <a:solidFill>
                  <a:schemeClr val="tx1"/>
                </a:solidFill>
                <a:effectLst/>
                <a:latin typeface="+mn-lt"/>
                <a:ea typeface="+mn-ea"/>
                <a:cs typeface="+mn-cs"/>
              </a:rPr>
              <a:t>Elzéard</a:t>
            </a:r>
            <a:r>
              <a:rPr lang="en-GB" sz="1200" kern="1200" dirty="0" smtClean="0">
                <a:solidFill>
                  <a:schemeClr val="tx1"/>
                </a:solidFill>
                <a:effectLst/>
                <a:latin typeface="+mn-lt"/>
                <a:ea typeface="+mn-ea"/>
                <a:cs typeface="+mn-cs"/>
              </a:rPr>
              <a:t> was going to do with the acorns, Jean-Paul went with him.</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6</a:t>
            </a:fld>
            <a:endParaRPr lang="en-GB"/>
          </a:p>
        </p:txBody>
      </p:sp>
    </p:spTree>
    <p:extLst>
      <p:ext uri="{BB962C8B-B14F-4D97-AF65-F5344CB8AC3E}">
        <p14:creationId xmlns:p14="http://schemas.microsoft.com/office/powerpoint/2010/main" val="136665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Soon </a:t>
            </a:r>
            <a:r>
              <a:rPr lang="en-GB" sz="1200" kern="1200" dirty="0" err="1" smtClean="0">
                <a:solidFill>
                  <a:schemeClr val="tx1"/>
                </a:solidFill>
                <a:effectLst/>
                <a:latin typeface="+mn-lt"/>
                <a:ea typeface="+mn-ea"/>
                <a:cs typeface="+mn-cs"/>
              </a:rPr>
              <a:t>Elzéard</a:t>
            </a:r>
            <a:r>
              <a:rPr lang="en-GB" sz="1200" kern="1200" dirty="0" smtClean="0">
                <a:solidFill>
                  <a:schemeClr val="tx1"/>
                </a:solidFill>
                <a:effectLst/>
                <a:latin typeface="+mn-lt"/>
                <a:ea typeface="+mn-ea"/>
                <a:cs typeface="+mn-cs"/>
              </a:rPr>
              <a:t> began making holes in the ground. He put an acorn into each hole and covered it with soil. Jean-Paul realised the shepherd was planting oak trees. He watched as the shepherd planted all 100 acorns with great care.</a:t>
            </a: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Elzéard</a:t>
            </a:r>
            <a:r>
              <a:rPr lang="en-GB" sz="1200" kern="1200" dirty="0" smtClean="0">
                <a:solidFill>
                  <a:schemeClr val="tx1"/>
                </a:solidFill>
                <a:effectLst/>
                <a:latin typeface="+mn-lt"/>
                <a:ea typeface="+mn-ea"/>
                <a:cs typeface="+mn-cs"/>
              </a:rPr>
              <a:t> told Jean-Paul that he’d been planting trees in the wilderness for three years. And, in that time, he had planted a total of one hundred thousand acorns.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shepherd said that when he first came to the area, he noticed that this part of the country was dying for lack of trees and, having nothing better to do, he decided to put things right.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Jean-Paul thanked the shepherd for his kindness and continued on his journey over the hills.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10 years later Jean-Paul returned to the area. Can you guess what it looked like?</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7</a:t>
            </a:fld>
            <a:endParaRPr lang="en-GB"/>
          </a:p>
        </p:txBody>
      </p:sp>
    </p:spTree>
    <p:extLst>
      <p:ext uri="{BB962C8B-B14F-4D97-AF65-F5344CB8AC3E}">
        <p14:creationId xmlns:p14="http://schemas.microsoft.com/office/powerpoint/2010/main" val="70113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time, when he reached the deserted village Jean-Paul could see the previously barren landscape had been transformed by small trees. ‘So that is what a young forest looks like’, he said to himself.</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8</a:t>
            </a:fld>
            <a:endParaRPr lang="en-GB"/>
          </a:p>
        </p:txBody>
      </p:sp>
    </p:spTree>
    <p:extLst>
      <p:ext uri="{BB962C8B-B14F-4D97-AF65-F5344CB8AC3E}">
        <p14:creationId xmlns:p14="http://schemas.microsoft.com/office/powerpoint/2010/main" val="33092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 then saw the shepherd in the distance. They walked to where the carefully selected acorns had been planted all those years ago to see the young oak trees. They were taller than both of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Over the next few years the young trees continued to grow and grow until the area became a wonderful green forest. Families with children started returning to the area and the wildlife came back too. Instead of rough gusts of wind blowing over an empty landscape, there were soft and scented breezes, the wind in the trees sounding like running water. </a:t>
            </a:r>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9</a:t>
            </a:fld>
            <a:endParaRPr lang="en-GB"/>
          </a:p>
        </p:txBody>
      </p:sp>
    </p:spTree>
    <p:extLst>
      <p:ext uri="{BB962C8B-B14F-4D97-AF65-F5344CB8AC3E}">
        <p14:creationId xmlns:p14="http://schemas.microsoft.com/office/powerpoint/2010/main" val="346078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5AA1779-6E52-4908-B62A-B328D12B199F}" type="datetime1">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9460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3C642A-960E-4552-9398-ECC56719A828}" type="datetime1">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3152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BBAE858-2913-4E31-BF0C-4F857917F564}" type="datetime1">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0014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678649-0D15-41F5-9792-1D17EFD9187B}" type="datetime1">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68016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3B1020-2360-49B2-BE9E-933C6DC05D8D}" type="datetime1">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36035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2F3CAF0-326A-4EAC-AFB7-016929396482}" type="datetime1">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18833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3850228-F02A-49DA-96A6-ECACD82A759E}" type="datetime1">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117105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CE63637-D0F0-4DF8-AA7B-28B6FC1D73F6}" type="datetime1">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9431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587A-7754-4AF0-A21E-A429807F2C57}" type="datetime1">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26051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C941E3A-4A8B-42CF-8562-F1E5C49F1163}" type="datetime1">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75985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B614F6-2705-4336-89B5-F48219726EB5}" type="datetime1">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342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AC645-6584-46FF-914A-5D7AACB50B9F}" type="datetime1">
              <a:rPr lang="en-US" smtClean="0"/>
              <a:t>8/7/2019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94A1-A7A6-A94A-AF2F-8EE78ED1ED12}" type="slidenum">
              <a:rPr lang="en-US" smtClean="0"/>
              <a:t>‹#›</a:t>
            </a:fld>
            <a:endParaRPr lang="en-US"/>
          </a:p>
        </p:txBody>
      </p:sp>
    </p:spTree>
    <p:extLst>
      <p:ext uri="{BB962C8B-B14F-4D97-AF65-F5344CB8AC3E}">
        <p14:creationId xmlns:p14="http://schemas.microsoft.com/office/powerpoint/2010/main" val="421480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563753" y="2771242"/>
            <a:ext cx="16494" cy="2325864"/>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850449" y="1187658"/>
            <a:ext cx="5443102" cy="1415772"/>
          </a:xfrm>
          <a:prstGeom prst="rect">
            <a:avLst/>
          </a:prstGeom>
          <a:solidFill>
            <a:srgbClr val="DC5A20"/>
          </a:solidFill>
        </p:spPr>
        <p:txBody>
          <a:bodyPr wrap="square" rtlCol="0">
            <a:spAutoFit/>
          </a:bodyPr>
          <a:lstStyle/>
          <a:p>
            <a:pPr algn="ctr"/>
            <a:r>
              <a:rPr lang="en-US" sz="2800" dirty="0" smtClean="0">
                <a:solidFill>
                  <a:schemeClr val="bg1"/>
                </a:solidFill>
                <a:latin typeface="Andes SemiBold"/>
                <a:cs typeface="Andes SemiBold"/>
              </a:rPr>
              <a:t>The Man Who Planted Trees</a:t>
            </a:r>
          </a:p>
          <a:p>
            <a:pPr algn="ctr"/>
            <a:endParaRPr lang="en-GB" sz="2000" b="1" dirty="0" smtClean="0">
              <a:solidFill>
                <a:schemeClr val="bg1"/>
              </a:solidFill>
              <a:ea typeface="Tahoma" pitchFamily="34" charset="0"/>
              <a:cs typeface="Tahoma" pitchFamily="34" charset="0"/>
            </a:endParaRPr>
          </a:p>
          <a:p>
            <a:pPr algn="ctr"/>
            <a:r>
              <a:rPr lang="en-GB" sz="2000" dirty="0" smtClean="0">
                <a:solidFill>
                  <a:schemeClr val="bg1"/>
                </a:solidFill>
                <a:ea typeface="Tahoma" pitchFamily="34" charset="0"/>
                <a:cs typeface="Tahoma" pitchFamily="34" charset="0"/>
              </a:rPr>
              <a:t>A </a:t>
            </a:r>
            <a:r>
              <a:rPr lang="en-GB" sz="2000" dirty="0">
                <a:solidFill>
                  <a:schemeClr val="bg1"/>
                </a:solidFill>
                <a:ea typeface="Tahoma" pitchFamily="34" charset="0"/>
                <a:cs typeface="Tahoma" pitchFamily="34" charset="0"/>
              </a:rPr>
              <a:t>story by Jean </a:t>
            </a:r>
            <a:r>
              <a:rPr lang="en-GB" sz="2000" dirty="0" err="1" smtClean="0">
                <a:solidFill>
                  <a:schemeClr val="bg1"/>
                </a:solidFill>
                <a:ea typeface="Tahoma" pitchFamily="34" charset="0"/>
                <a:cs typeface="Tahoma" pitchFamily="34" charset="0"/>
              </a:rPr>
              <a:t>Giono</a:t>
            </a:r>
            <a:endParaRPr lang="en-GB" dirty="0">
              <a:solidFill>
                <a:schemeClr val="bg1"/>
              </a:solidFill>
              <a:ea typeface="Tahoma" pitchFamily="34" charset="0"/>
              <a:cs typeface="Tahoma" pitchFamily="34" charset="0"/>
            </a:endParaRPr>
          </a:p>
          <a:p>
            <a:pPr algn="ctr"/>
            <a:r>
              <a:rPr lang="en-GB" dirty="0">
                <a:solidFill>
                  <a:schemeClr val="bg1"/>
                </a:solidFill>
                <a:ea typeface="Tahoma" pitchFamily="34" charset="0"/>
                <a:cs typeface="Tahoma" pitchFamily="34" charset="0"/>
              </a:rPr>
              <a:t>Woodcuts by Michael </a:t>
            </a:r>
            <a:r>
              <a:rPr lang="en-GB" dirty="0" smtClean="0">
                <a:solidFill>
                  <a:schemeClr val="bg1"/>
                </a:solidFill>
                <a:ea typeface="Tahoma" pitchFamily="34" charset="0"/>
                <a:cs typeface="Tahoma" pitchFamily="34" charset="0"/>
              </a:rPr>
              <a:t>McCurdy</a:t>
            </a:r>
            <a:endParaRPr lang="en-GB" dirty="0">
              <a:solidFill>
                <a:schemeClr val="bg1"/>
              </a:solidFill>
              <a:ea typeface="Tahoma" pitchFamily="34" charset="0"/>
              <a:cs typeface="Tahom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576" y="5258117"/>
            <a:ext cx="1872847" cy="1178034"/>
          </a:xfrm>
          <a:prstGeom prst="rect">
            <a:avLst/>
          </a:prstGeom>
        </p:spPr>
      </p:pic>
    </p:spTree>
    <p:extLst>
      <p:ext uri="{BB962C8B-B14F-4D97-AF65-F5344CB8AC3E}">
        <p14:creationId xmlns:p14="http://schemas.microsoft.com/office/powerpoint/2010/main" val="3708271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9708" y="-25308"/>
            <a:ext cx="4544584" cy="63296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235161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 y="0"/>
            <a:ext cx="9140317" cy="6093544"/>
          </a:xfrm>
          <a:prstGeom prst="rect">
            <a:avLst/>
          </a:prstGeom>
        </p:spPr>
      </p:pic>
      <p:sp>
        <p:nvSpPr>
          <p:cNvPr id="4" name="TextBox 3"/>
          <p:cNvSpPr txBox="1"/>
          <p:nvPr/>
        </p:nvSpPr>
        <p:spPr>
          <a:xfrm>
            <a:off x="4175956" y="723898"/>
            <a:ext cx="4705350" cy="830997"/>
          </a:xfrm>
          <a:prstGeom prst="rect">
            <a:avLst/>
          </a:prstGeom>
          <a:noFill/>
        </p:spPr>
        <p:txBody>
          <a:bodyPr wrap="square" rtlCol="0">
            <a:spAutoFit/>
          </a:bodyPr>
          <a:lstStyle/>
          <a:p>
            <a:pPr algn="ctr"/>
            <a:r>
              <a:rPr lang="en-GB" sz="2400" dirty="0" smtClean="0"/>
              <a:t>We’re planting trees to remember </a:t>
            </a:r>
            <a:br>
              <a:rPr lang="en-GB" sz="2400" dirty="0" smtClean="0"/>
            </a:br>
            <a:r>
              <a:rPr lang="en-GB" sz="2400" dirty="0" smtClean="0"/>
              <a:t>the First World War</a:t>
            </a:r>
            <a:endParaRPr lang="en-GB" sz="2400" dirty="0"/>
          </a:p>
        </p:txBody>
      </p:sp>
    </p:spTree>
    <p:extLst>
      <p:ext uri="{BB962C8B-B14F-4D97-AF65-F5344CB8AC3E}">
        <p14:creationId xmlns:p14="http://schemas.microsoft.com/office/powerpoint/2010/main" val="32791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13" name="TextBox 12"/>
          <p:cNvSpPr txBox="1"/>
          <p:nvPr/>
        </p:nvSpPr>
        <p:spPr>
          <a:xfrm>
            <a:off x="542925" y="634571"/>
            <a:ext cx="3219450" cy="830997"/>
          </a:xfrm>
          <a:prstGeom prst="rect">
            <a:avLst/>
          </a:prstGeom>
          <a:noFill/>
        </p:spPr>
        <p:txBody>
          <a:bodyPr wrap="square" rtlCol="0">
            <a:spAutoFit/>
          </a:bodyPr>
          <a:lstStyle/>
          <a:p>
            <a:pPr algn="ctr"/>
            <a:r>
              <a:rPr lang="en-GB" sz="2400" dirty="0" smtClean="0"/>
              <a:t>“I can’t wait to watch my tree grow.”</a:t>
            </a:r>
            <a:endParaRPr lang="en-GB" sz="2400" dirty="0"/>
          </a:p>
        </p:txBody>
      </p:sp>
    </p:spTree>
    <p:extLst>
      <p:ext uri="{BB962C8B-B14F-4D97-AF65-F5344CB8AC3E}">
        <p14:creationId xmlns:p14="http://schemas.microsoft.com/office/powerpoint/2010/main" val="372983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096000"/>
          </a:xfrm>
          <a:prstGeom prst="rect">
            <a:avLst/>
          </a:prstGeom>
        </p:spPr>
      </p:pic>
      <p:sp>
        <p:nvSpPr>
          <p:cNvPr id="13" name="TextBox 12"/>
          <p:cNvSpPr txBox="1"/>
          <p:nvPr/>
        </p:nvSpPr>
        <p:spPr>
          <a:xfrm>
            <a:off x="179512" y="1425147"/>
            <a:ext cx="4144838" cy="830997"/>
          </a:xfrm>
          <a:prstGeom prst="rect">
            <a:avLst/>
          </a:prstGeom>
          <a:noFill/>
        </p:spPr>
        <p:txBody>
          <a:bodyPr wrap="square" rtlCol="0">
            <a:spAutoFit/>
          </a:bodyPr>
          <a:lstStyle/>
          <a:p>
            <a:r>
              <a:rPr lang="en-GB" sz="2400" dirty="0" smtClean="0"/>
              <a:t>“My great-grandchildren will climb this tree one day.”</a:t>
            </a:r>
            <a:endParaRPr lang="en-GB" sz="2400" dirty="0"/>
          </a:p>
        </p:txBody>
      </p:sp>
    </p:spTree>
    <p:extLst>
      <p:ext uri="{BB962C8B-B14F-4D97-AF65-F5344CB8AC3E}">
        <p14:creationId xmlns:p14="http://schemas.microsoft.com/office/powerpoint/2010/main" val="37221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2475"/>
            <a:ext cx="9144000" cy="6858000"/>
          </a:xfrm>
          <a:prstGeom prst="rect">
            <a:avLst/>
          </a:prstGeom>
        </p:spPr>
      </p:pic>
      <p:sp>
        <p:nvSpPr>
          <p:cNvPr id="3" name="TextBox 2"/>
          <p:cNvSpPr txBox="1"/>
          <p:nvPr/>
        </p:nvSpPr>
        <p:spPr>
          <a:xfrm>
            <a:off x="303335" y="494646"/>
            <a:ext cx="6187245" cy="830997"/>
          </a:xfrm>
          <a:prstGeom prst="rect">
            <a:avLst/>
          </a:prstGeom>
          <a:noFill/>
        </p:spPr>
        <p:txBody>
          <a:bodyPr wrap="square" rtlCol="0">
            <a:spAutoFit/>
          </a:bodyPr>
          <a:lstStyle/>
          <a:p>
            <a:r>
              <a:rPr lang="en-GB" sz="2400" dirty="0" smtClean="0">
                <a:solidFill>
                  <a:schemeClr val="bg1"/>
                </a:solidFill>
                <a:latin typeface="Andes Bold" pitchFamily="50" charset="0"/>
              </a:rPr>
              <a:t>“This is much more fun </a:t>
            </a:r>
          </a:p>
          <a:p>
            <a:r>
              <a:rPr lang="en-GB" sz="2400" dirty="0" smtClean="0">
                <a:solidFill>
                  <a:schemeClr val="bg1"/>
                </a:solidFill>
                <a:latin typeface="Andes Bold" pitchFamily="50" charset="0"/>
              </a:rPr>
              <a:t>than being in a classroom”</a:t>
            </a:r>
            <a:endParaRPr lang="en-GB" sz="2400" dirty="0">
              <a:solidFill>
                <a:schemeClr val="bg1"/>
              </a:solidFill>
              <a:latin typeface="Andes Bold" pitchFamily="50" charset="0"/>
            </a:endParaRPr>
          </a:p>
        </p:txBody>
      </p:sp>
    </p:spTree>
    <p:extLst>
      <p:ext uri="{BB962C8B-B14F-4D97-AF65-F5344CB8AC3E}">
        <p14:creationId xmlns:p14="http://schemas.microsoft.com/office/powerpoint/2010/main" val="23698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9143999" cy="6108192"/>
          </a:xfrm>
          <a:prstGeom prst="rect">
            <a:avLst/>
          </a:prstGeom>
        </p:spPr>
      </p:pic>
      <p:sp>
        <p:nvSpPr>
          <p:cNvPr id="3" name="TextBox 2"/>
          <p:cNvSpPr txBox="1"/>
          <p:nvPr/>
        </p:nvSpPr>
        <p:spPr>
          <a:xfrm>
            <a:off x="1046286" y="4787752"/>
            <a:ext cx="2611313" cy="954107"/>
          </a:xfrm>
          <a:prstGeom prst="rect">
            <a:avLst/>
          </a:prstGeom>
          <a:noFill/>
        </p:spPr>
        <p:txBody>
          <a:bodyPr wrap="square" rtlCol="0">
            <a:spAutoFit/>
          </a:bodyPr>
          <a:lstStyle/>
          <a:p>
            <a:r>
              <a:rPr lang="en-GB" sz="2800" dirty="0" smtClean="0">
                <a:solidFill>
                  <a:schemeClr val="bg1"/>
                </a:solidFill>
                <a:latin typeface="Andes Bold" pitchFamily="50" charset="0"/>
              </a:rPr>
              <a:t>Ancient woods are special</a:t>
            </a:r>
            <a:endParaRPr lang="en-GB" sz="2800" dirty="0">
              <a:solidFill>
                <a:schemeClr val="bg1"/>
              </a:solidFill>
              <a:latin typeface="Andes Bold" pitchFamily="50" charset="0"/>
            </a:endParaRPr>
          </a:p>
        </p:txBody>
      </p:sp>
    </p:spTree>
    <p:extLst>
      <p:ext uri="{BB962C8B-B14F-4D97-AF65-F5344CB8AC3E}">
        <p14:creationId xmlns:p14="http://schemas.microsoft.com/office/powerpoint/2010/main" val="22197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9" cy="6000750"/>
          </a:xfrm>
          <a:prstGeom prst="rect">
            <a:avLst/>
          </a:prstGeom>
        </p:spPr>
      </p:pic>
      <p:sp>
        <p:nvSpPr>
          <p:cNvPr id="3" name="TextBox 2"/>
          <p:cNvSpPr txBox="1"/>
          <p:nvPr/>
        </p:nvSpPr>
        <p:spPr>
          <a:xfrm>
            <a:off x="427161" y="580847"/>
            <a:ext cx="4783013" cy="830997"/>
          </a:xfrm>
          <a:prstGeom prst="rect">
            <a:avLst/>
          </a:prstGeom>
          <a:noFill/>
        </p:spPr>
        <p:txBody>
          <a:bodyPr wrap="square" rtlCol="0">
            <a:spAutoFit/>
          </a:bodyPr>
          <a:lstStyle/>
          <a:p>
            <a:r>
              <a:rPr lang="en-GB" sz="2400" b="1" dirty="0" smtClean="0">
                <a:solidFill>
                  <a:schemeClr val="bg1"/>
                </a:solidFill>
                <a:latin typeface="Andes Bold" pitchFamily="50" charset="0"/>
              </a:rPr>
              <a:t>“We like finding new things we haven’t seen before”</a:t>
            </a:r>
            <a:endParaRPr lang="en-GB" sz="2400" b="1" dirty="0">
              <a:solidFill>
                <a:schemeClr val="bg1"/>
              </a:solidFill>
              <a:latin typeface="Andes Bold" pitchFamily="50" charset="0"/>
            </a:endParaRPr>
          </a:p>
        </p:txBody>
      </p:sp>
    </p:spTree>
    <p:extLst>
      <p:ext uri="{BB962C8B-B14F-4D97-AF65-F5344CB8AC3E}">
        <p14:creationId xmlns:p14="http://schemas.microsoft.com/office/powerpoint/2010/main" val="300875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2303453"/>
            <a:ext cx="9286875" cy="8636794"/>
          </a:xfrm>
          <a:prstGeom prst="rect">
            <a:avLst/>
          </a:prstGeom>
        </p:spPr>
      </p:pic>
      <p:sp>
        <p:nvSpPr>
          <p:cNvPr id="3" name="TextBox 2"/>
          <p:cNvSpPr txBox="1"/>
          <p:nvPr/>
        </p:nvSpPr>
        <p:spPr>
          <a:xfrm>
            <a:off x="5095825" y="5391150"/>
            <a:ext cx="6153150" cy="584775"/>
          </a:xfrm>
          <a:prstGeom prst="rect">
            <a:avLst/>
          </a:prstGeom>
          <a:noFill/>
        </p:spPr>
        <p:txBody>
          <a:bodyPr wrap="square" rtlCol="0">
            <a:spAutoFit/>
          </a:bodyPr>
          <a:lstStyle/>
          <a:p>
            <a:r>
              <a:rPr lang="en-GB" sz="3200" dirty="0" smtClean="0">
                <a:solidFill>
                  <a:schemeClr val="bg1"/>
                </a:solidFill>
                <a:latin typeface="Andes Bold" pitchFamily="50" charset="0"/>
              </a:rPr>
              <a:t>“I love exploring!” </a:t>
            </a:r>
            <a:endParaRPr lang="en-GB" sz="3200" dirty="0">
              <a:solidFill>
                <a:schemeClr val="bg1"/>
              </a:solidFill>
              <a:latin typeface="Andes Bold" pitchFamily="50" charset="0"/>
            </a:endParaRPr>
          </a:p>
        </p:txBody>
      </p:sp>
    </p:spTree>
    <p:extLst>
      <p:ext uri="{BB962C8B-B14F-4D97-AF65-F5344CB8AC3E}">
        <p14:creationId xmlns:p14="http://schemas.microsoft.com/office/powerpoint/2010/main" val="34554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108192"/>
          </a:xfrm>
          <a:prstGeom prst="rect">
            <a:avLst/>
          </a:prstGeom>
        </p:spPr>
      </p:pic>
      <p:sp>
        <p:nvSpPr>
          <p:cNvPr id="3" name="TextBox 2"/>
          <p:cNvSpPr txBox="1"/>
          <p:nvPr/>
        </p:nvSpPr>
        <p:spPr>
          <a:xfrm>
            <a:off x="457200" y="911572"/>
            <a:ext cx="2209800" cy="1384995"/>
          </a:xfrm>
          <a:prstGeom prst="rect">
            <a:avLst/>
          </a:prstGeom>
          <a:noFill/>
        </p:spPr>
        <p:txBody>
          <a:bodyPr wrap="square" rtlCol="0">
            <a:spAutoFit/>
          </a:bodyPr>
          <a:lstStyle/>
          <a:p>
            <a:r>
              <a:rPr lang="en-GB" sz="2800" dirty="0" smtClean="0"/>
              <a:t>Woods are </a:t>
            </a:r>
          </a:p>
          <a:p>
            <a:r>
              <a:rPr lang="en-GB" sz="2800" dirty="0" smtClean="0"/>
              <a:t>important </a:t>
            </a:r>
          </a:p>
          <a:p>
            <a:r>
              <a:rPr lang="en-GB" sz="2800" dirty="0" smtClean="0"/>
              <a:t>for wildlife</a:t>
            </a:r>
            <a:endParaRPr lang="en-GB" sz="2800" dirty="0"/>
          </a:p>
        </p:txBody>
      </p:sp>
    </p:spTree>
    <p:extLst>
      <p:ext uri="{BB962C8B-B14F-4D97-AF65-F5344CB8AC3E}">
        <p14:creationId xmlns:p14="http://schemas.microsoft.com/office/powerpoint/2010/main" val="366008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076950"/>
          </a:xfrm>
          <a:prstGeom prst="rect">
            <a:avLst/>
          </a:prstGeom>
        </p:spPr>
      </p:pic>
      <p:sp>
        <p:nvSpPr>
          <p:cNvPr id="5" name="TextBox 4"/>
          <p:cNvSpPr txBox="1"/>
          <p:nvPr/>
        </p:nvSpPr>
        <p:spPr>
          <a:xfrm>
            <a:off x="504825" y="323850"/>
            <a:ext cx="3171825" cy="1569660"/>
          </a:xfrm>
          <a:prstGeom prst="rect">
            <a:avLst/>
          </a:prstGeom>
          <a:noFill/>
        </p:spPr>
        <p:txBody>
          <a:bodyPr wrap="square" rtlCol="0">
            <a:spAutoFit/>
          </a:bodyPr>
          <a:lstStyle/>
          <a:p>
            <a:r>
              <a:rPr lang="en-GB" sz="3200" dirty="0" smtClean="0"/>
              <a:t>Trees make oxygen, and clean our air</a:t>
            </a:r>
            <a:endParaRPr lang="en-GB" sz="3200" dirty="0"/>
          </a:p>
        </p:txBody>
      </p:sp>
    </p:spTree>
    <p:extLst>
      <p:ext uri="{BB962C8B-B14F-4D97-AF65-F5344CB8AC3E}">
        <p14:creationId xmlns:p14="http://schemas.microsoft.com/office/powerpoint/2010/main" val="13114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4892"/>
            <a:ext cx="9144000" cy="690289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2874" y="362901"/>
            <a:ext cx="2721551" cy="379396"/>
          </a:xfrm>
          <a:prstGeom prst="rect">
            <a:avLst/>
          </a:prstGeom>
          <a:noFill/>
        </p:spPr>
        <p:txBody>
          <a:bodyPr wrap="square" rtlCol="0">
            <a:spAutoFit/>
          </a:bodyPr>
          <a:lstStyle/>
          <a:p>
            <a:r>
              <a:rPr lang="en-US" dirty="0" smtClean="0">
                <a:solidFill>
                  <a:srgbClr val="FFFFFF"/>
                </a:solidFill>
                <a:latin typeface="Andes ExtraLight"/>
                <a:cs typeface="Andes ExtraLight"/>
              </a:rPr>
              <a:t>Example background page </a:t>
            </a:r>
            <a:endParaRPr lang="en-US" dirty="0">
              <a:solidFill>
                <a:srgbClr val="FFFFFF"/>
              </a:solidFill>
              <a:latin typeface="Andes ExtraLight"/>
              <a:cs typeface="Andes ExtraLight"/>
            </a:endParaRPr>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892"/>
            <a:ext cx="9144000" cy="63610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380935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3" name="TextBox 2"/>
          <p:cNvSpPr txBox="1"/>
          <p:nvPr/>
        </p:nvSpPr>
        <p:spPr>
          <a:xfrm>
            <a:off x="4067175" y="5448300"/>
            <a:ext cx="5181600" cy="461665"/>
          </a:xfrm>
          <a:prstGeom prst="rect">
            <a:avLst/>
          </a:prstGeom>
          <a:noFill/>
        </p:spPr>
        <p:txBody>
          <a:bodyPr wrap="square" rtlCol="0">
            <a:spAutoFit/>
          </a:bodyPr>
          <a:lstStyle/>
          <a:p>
            <a:r>
              <a:rPr lang="en-GB" sz="2400" dirty="0" smtClean="0">
                <a:solidFill>
                  <a:schemeClr val="bg1"/>
                </a:solidFill>
                <a:latin typeface="Andes Bold" pitchFamily="50" charset="0"/>
              </a:rPr>
              <a:t>Trees provide shade</a:t>
            </a:r>
            <a:endParaRPr lang="en-GB" sz="2400" dirty="0">
              <a:solidFill>
                <a:schemeClr val="bg1"/>
              </a:solidFill>
              <a:latin typeface="Andes Bold" pitchFamily="50" charset="0"/>
            </a:endParaRPr>
          </a:p>
        </p:txBody>
      </p:sp>
    </p:spTree>
    <p:extLst>
      <p:ext uri="{BB962C8B-B14F-4D97-AF65-F5344CB8AC3E}">
        <p14:creationId xmlns:p14="http://schemas.microsoft.com/office/powerpoint/2010/main" val="159453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sp>
        <p:nvSpPr>
          <p:cNvPr id="5" name="TextBox 4"/>
          <p:cNvSpPr txBox="1"/>
          <p:nvPr/>
        </p:nvSpPr>
        <p:spPr>
          <a:xfrm>
            <a:off x="380999" y="584716"/>
            <a:ext cx="4524375" cy="830997"/>
          </a:xfrm>
          <a:prstGeom prst="rect">
            <a:avLst/>
          </a:prstGeom>
          <a:noFill/>
        </p:spPr>
        <p:txBody>
          <a:bodyPr wrap="square" rtlCol="0">
            <a:spAutoFit/>
          </a:bodyPr>
          <a:lstStyle/>
          <a:p>
            <a:r>
              <a:rPr lang="en-GB" sz="2400" dirty="0" smtClean="0"/>
              <a:t>Trees help reduce the </a:t>
            </a:r>
          </a:p>
          <a:p>
            <a:r>
              <a:rPr lang="en-GB" sz="2400" dirty="0" smtClean="0"/>
              <a:t>impact of flooding</a:t>
            </a:r>
            <a:endParaRPr lang="en-GB" sz="2400" dirty="0"/>
          </a:p>
        </p:txBody>
      </p:sp>
    </p:spTree>
    <p:extLst>
      <p:ext uri="{BB962C8B-B14F-4D97-AF65-F5344CB8AC3E}">
        <p14:creationId xmlns:p14="http://schemas.microsoft.com/office/powerpoint/2010/main" val="3896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extBox 1"/>
          <p:cNvSpPr txBox="1"/>
          <p:nvPr/>
        </p:nvSpPr>
        <p:spPr>
          <a:xfrm>
            <a:off x="4895850" y="4710229"/>
            <a:ext cx="5048250" cy="830997"/>
          </a:xfrm>
          <a:prstGeom prst="rect">
            <a:avLst/>
          </a:prstGeom>
          <a:noFill/>
        </p:spPr>
        <p:txBody>
          <a:bodyPr wrap="square" rtlCol="0">
            <a:spAutoFit/>
          </a:bodyPr>
          <a:lstStyle/>
          <a:p>
            <a:r>
              <a:rPr lang="en-GB" sz="2400" dirty="0" smtClean="0">
                <a:solidFill>
                  <a:schemeClr val="bg1"/>
                </a:solidFill>
              </a:rPr>
              <a:t>Wood is used for everything </a:t>
            </a:r>
          </a:p>
          <a:p>
            <a:r>
              <a:rPr lang="en-GB" sz="2400" dirty="0" smtClean="0">
                <a:solidFill>
                  <a:schemeClr val="bg1"/>
                </a:solidFill>
              </a:rPr>
              <a:t>from pencils to playgrounds</a:t>
            </a:r>
            <a:endParaRPr lang="en-GB" sz="2400" dirty="0">
              <a:solidFill>
                <a:schemeClr val="bg1"/>
              </a:solidFill>
            </a:endParaRPr>
          </a:p>
        </p:txBody>
      </p:sp>
    </p:spTree>
    <p:extLst>
      <p:ext uri="{BB962C8B-B14F-4D97-AF65-F5344CB8AC3E}">
        <p14:creationId xmlns:p14="http://schemas.microsoft.com/office/powerpoint/2010/main" val="200036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44001" cy="6096000"/>
          </a:xfrm>
          <a:prstGeom prst="rect">
            <a:avLst/>
          </a:prstGeom>
        </p:spPr>
      </p:pic>
      <p:sp>
        <p:nvSpPr>
          <p:cNvPr id="4" name="TextBox 3"/>
          <p:cNvSpPr txBox="1"/>
          <p:nvPr/>
        </p:nvSpPr>
        <p:spPr>
          <a:xfrm>
            <a:off x="1162049" y="2058055"/>
            <a:ext cx="6819900" cy="523220"/>
          </a:xfrm>
          <a:prstGeom prst="rect">
            <a:avLst/>
          </a:prstGeom>
          <a:noFill/>
        </p:spPr>
        <p:txBody>
          <a:bodyPr wrap="square" rtlCol="0">
            <a:spAutoFit/>
          </a:bodyPr>
          <a:lstStyle/>
          <a:p>
            <a:r>
              <a:rPr lang="en-GB" sz="2800" dirty="0" smtClean="0">
                <a:solidFill>
                  <a:schemeClr val="bg1"/>
                </a:solidFill>
                <a:latin typeface="Andes Bold" pitchFamily="50" charset="0"/>
              </a:rPr>
              <a:t>Wood is an environmentally friendly fuel</a:t>
            </a:r>
            <a:endParaRPr lang="en-GB" sz="2800" dirty="0">
              <a:solidFill>
                <a:schemeClr val="bg1"/>
              </a:solidFill>
              <a:latin typeface="Andes Bold" pitchFamily="50" charset="0"/>
            </a:endParaRPr>
          </a:p>
        </p:txBody>
      </p:sp>
    </p:spTree>
    <p:extLst>
      <p:ext uri="{BB962C8B-B14F-4D97-AF65-F5344CB8AC3E}">
        <p14:creationId xmlns:p14="http://schemas.microsoft.com/office/powerpoint/2010/main" val="191277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29713" cy="6086475"/>
          </a:xfrm>
          <a:prstGeom prst="rect">
            <a:avLst/>
          </a:prstGeom>
        </p:spPr>
      </p:pic>
      <p:sp>
        <p:nvSpPr>
          <p:cNvPr id="4" name="TextBox 3"/>
          <p:cNvSpPr txBox="1"/>
          <p:nvPr/>
        </p:nvSpPr>
        <p:spPr>
          <a:xfrm>
            <a:off x="1252085" y="5396240"/>
            <a:ext cx="7486650" cy="523220"/>
          </a:xfrm>
          <a:prstGeom prst="rect">
            <a:avLst/>
          </a:prstGeom>
          <a:noFill/>
        </p:spPr>
        <p:txBody>
          <a:bodyPr wrap="square" rtlCol="0">
            <a:spAutoFit/>
          </a:bodyPr>
          <a:lstStyle/>
          <a:p>
            <a:r>
              <a:rPr lang="en-GB" sz="2800" dirty="0" smtClean="0">
                <a:solidFill>
                  <a:schemeClr val="bg1"/>
                </a:solidFill>
                <a:latin typeface="Andes Bold" pitchFamily="50" charset="0"/>
              </a:rPr>
              <a:t>Trees are important in towns and cities too</a:t>
            </a:r>
            <a:r>
              <a:rPr lang="en-GB" sz="2800" dirty="0" smtClean="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25129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 y="0"/>
            <a:ext cx="10688442" cy="6086474"/>
          </a:xfrm>
          <a:prstGeom prst="rect">
            <a:avLst/>
          </a:prstGeom>
        </p:spPr>
      </p:pic>
      <p:sp>
        <p:nvSpPr>
          <p:cNvPr id="2" name="TextBox 1"/>
          <p:cNvSpPr txBox="1"/>
          <p:nvPr/>
        </p:nvSpPr>
        <p:spPr>
          <a:xfrm>
            <a:off x="447674" y="5343525"/>
            <a:ext cx="6886575" cy="461665"/>
          </a:xfrm>
          <a:prstGeom prst="rect">
            <a:avLst/>
          </a:prstGeom>
          <a:noFill/>
        </p:spPr>
        <p:txBody>
          <a:bodyPr wrap="square" rtlCol="0">
            <a:spAutoFit/>
          </a:bodyPr>
          <a:lstStyle/>
          <a:p>
            <a:r>
              <a:rPr lang="en-GB" sz="2400" dirty="0" smtClean="0">
                <a:solidFill>
                  <a:schemeClr val="bg1"/>
                </a:solidFill>
              </a:rPr>
              <a:t>Green Tree School Award</a:t>
            </a:r>
            <a:endParaRPr lang="en-GB" sz="2400" dirty="0">
              <a:solidFill>
                <a:schemeClr val="bg1"/>
              </a:solidFill>
            </a:endParaRPr>
          </a:p>
        </p:txBody>
      </p:sp>
    </p:spTree>
    <p:extLst>
      <p:ext uri="{BB962C8B-B14F-4D97-AF65-F5344CB8AC3E}">
        <p14:creationId xmlns:p14="http://schemas.microsoft.com/office/powerpoint/2010/main" val="41475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089904"/>
          </a:xfrm>
          <a:prstGeom prst="rect">
            <a:avLst/>
          </a:prstGeom>
        </p:spPr>
      </p:pic>
      <p:sp>
        <p:nvSpPr>
          <p:cNvPr id="4" name="TextBox 3"/>
          <p:cNvSpPr txBox="1"/>
          <p:nvPr/>
        </p:nvSpPr>
        <p:spPr>
          <a:xfrm>
            <a:off x="1581150" y="1074182"/>
            <a:ext cx="5981700" cy="523220"/>
          </a:xfrm>
          <a:prstGeom prst="rect">
            <a:avLst/>
          </a:prstGeom>
          <a:noFill/>
        </p:spPr>
        <p:txBody>
          <a:bodyPr wrap="square" rtlCol="0">
            <a:spAutoFit/>
          </a:bodyPr>
          <a:lstStyle/>
          <a:p>
            <a:pPr algn="ctr"/>
            <a:r>
              <a:rPr lang="en-GB" sz="2800" dirty="0" smtClean="0">
                <a:solidFill>
                  <a:schemeClr val="bg1"/>
                </a:solidFill>
                <a:latin typeface="Andes Bold" pitchFamily="50" charset="0"/>
              </a:rPr>
              <a:t>Life’s better with trees</a:t>
            </a:r>
            <a:endParaRPr lang="en-GB" sz="2800" dirty="0">
              <a:solidFill>
                <a:schemeClr val="bg1"/>
              </a:solidFill>
              <a:latin typeface="Andes Bold" pitchFamily="50" charset="0"/>
            </a:endParaRPr>
          </a:p>
        </p:txBody>
      </p:sp>
    </p:spTree>
    <p:extLst>
      <p:ext uri="{BB962C8B-B14F-4D97-AF65-F5344CB8AC3E}">
        <p14:creationId xmlns:p14="http://schemas.microsoft.com/office/powerpoint/2010/main" val="26015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886700" cy="3063874"/>
          </a:xfrm>
        </p:spPr>
        <p:txBody>
          <a:bodyPr>
            <a:normAutofit fontScale="90000"/>
          </a:bodyPr>
          <a:lstStyle/>
          <a:p>
            <a:pPr algn="ctr"/>
            <a:r>
              <a:rPr lang="en-GB" sz="3100" dirty="0">
                <a:solidFill>
                  <a:schemeClr val="bg1"/>
                </a:solidFill>
                <a:latin typeface="Andes SemiBold" pitchFamily="50" charset="0"/>
              </a:rPr>
              <a:t>Why are trees important to you?</a:t>
            </a:r>
            <a:br>
              <a:rPr lang="en-GB" sz="3100" dirty="0">
                <a:solidFill>
                  <a:schemeClr val="bg1"/>
                </a:solidFill>
                <a:latin typeface="Andes SemiBold" pitchFamily="50" charset="0"/>
              </a:rPr>
            </a:br>
            <a:r>
              <a:rPr lang="en-GB" sz="3100" dirty="0">
                <a:solidFill>
                  <a:schemeClr val="bg1"/>
                </a:solidFill>
                <a:latin typeface="Andes SemiBold" pitchFamily="50" charset="0"/>
              </a:rPr>
              <a:t>Do you have a tree memory you can tell us about?</a:t>
            </a:r>
            <a:r>
              <a:rPr lang="en-GB" sz="3600" dirty="0">
                <a:solidFill>
                  <a:schemeClr val="bg1"/>
                </a:solidFill>
                <a:latin typeface="Andes Bold" pitchFamily="50" charset="0"/>
              </a:rPr>
              <a:t/>
            </a:r>
            <a:br>
              <a:rPr lang="en-GB" sz="3600" dirty="0">
                <a:solidFill>
                  <a:schemeClr val="bg1"/>
                </a:solidFill>
                <a:latin typeface="Andes Bold" pitchFamily="50" charset="0"/>
              </a:rPr>
            </a:br>
            <a:r>
              <a:rPr lang="en-GB" sz="3600" dirty="0">
                <a:solidFill>
                  <a:schemeClr val="bg1"/>
                </a:solidFill>
                <a:latin typeface="Andes Bold" pitchFamily="50" charset="0"/>
              </a:rPr>
              <a:t/>
            </a:r>
            <a:br>
              <a:rPr lang="en-GB" sz="3600" dirty="0">
                <a:solidFill>
                  <a:schemeClr val="bg1"/>
                </a:solidFill>
                <a:latin typeface="Andes Bold" pitchFamily="50" charset="0"/>
              </a:rPr>
            </a:br>
            <a:r>
              <a:rPr lang="en-GB" sz="3100" dirty="0">
                <a:solidFill>
                  <a:schemeClr val="bg1"/>
                </a:solidFill>
                <a:latin typeface="+mn-lt"/>
              </a:rPr>
              <a:t>Add your voice to the Tree Charter!</a:t>
            </a:r>
            <a:r>
              <a:rPr lang="en-GB" sz="4000" dirty="0">
                <a:latin typeface="+mn-lt"/>
              </a:rPr>
              <a:t/>
            </a:r>
            <a:br>
              <a:rPr lang="en-GB" sz="4000" dirty="0">
                <a:latin typeface="+mn-lt"/>
              </a:rPr>
            </a:br>
            <a:endParaRPr lang="en-GB" dirty="0">
              <a:latin typeface="+mn-lt"/>
            </a:endParaRPr>
          </a:p>
        </p:txBody>
      </p:sp>
      <p:sp>
        <p:nvSpPr>
          <p:cNvPr id="10" name="Text Placeholder 2"/>
          <p:cNvSpPr txBox="1">
            <a:spLocks/>
          </p:cNvSpPr>
          <p:nvPr/>
        </p:nvSpPr>
        <p:spPr>
          <a:xfrm>
            <a:off x="179512" y="6453336"/>
            <a:ext cx="8762426"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49" y="3552040"/>
            <a:ext cx="4671983" cy="17291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5602"/>
            <a:ext cx="3819525" cy="3172768"/>
          </a:xfrm>
          <a:prstGeom prst="rect">
            <a:avLst/>
          </a:prstGeom>
        </p:spPr>
      </p:pic>
    </p:spTree>
    <p:extLst>
      <p:ext uri="{BB962C8B-B14F-4D97-AF65-F5344CB8AC3E}">
        <p14:creationId xmlns:p14="http://schemas.microsoft.com/office/powerpoint/2010/main" val="27280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47"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555506" y="2752541"/>
            <a:ext cx="16494" cy="2325864"/>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888549" y="805512"/>
            <a:ext cx="5443102" cy="1785104"/>
          </a:xfrm>
          <a:prstGeom prst="rect">
            <a:avLst/>
          </a:prstGeom>
          <a:solidFill>
            <a:srgbClr val="DC5A20"/>
          </a:solidFill>
        </p:spPr>
        <p:txBody>
          <a:bodyPr wrap="square" rtlCol="0">
            <a:spAutoFit/>
          </a:bodyPr>
          <a:lstStyle/>
          <a:p>
            <a:pPr algn="ctr"/>
            <a:r>
              <a:rPr lang="en-US" sz="2800" dirty="0" smtClean="0">
                <a:solidFill>
                  <a:schemeClr val="bg1"/>
                </a:solidFill>
                <a:latin typeface="Andes SemiBold"/>
                <a:cs typeface="Andes SemiBold"/>
              </a:rPr>
              <a:t>Thank you </a:t>
            </a:r>
          </a:p>
          <a:p>
            <a:pPr algn="ctr"/>
            <a:r>
              <a:rPr lang="en-US" sz="2800" dirty="0" smtClean="0">
                <a:solidFill>
                  <a:schemeClr val="bg1"/>
                </a:solidFill>
                <a:latin typeface="Andes SemiBold"/>
                <a:cs typeface="Andes SemiBold"/>
              </a:rPr>
              <a:t>for listening </a:t>
            </a:r>
          </a:p>
          <a:p>
            <a:pPr algn="ctr"/>
            <a:r>
              <a:rPr lang="en-US" dirty="0" smtClean="0">
                <a:solidFill>
                  <a:schemeClr val="bg1"/>
                </a:solidFill>
                <a:latin typeface="Andes Medium"/>
                <a:cs typeface="Andes Medium"/>
              </a:rPr>
              <a:t>Not heard enough? </a:t>
            </a:r>
          </a:p>
          <a:p>
            <a:pPr algn="ctr"/>
            <a:r>
              <a:rPr lang="en-US" dirty="0" smtClean="0">
                <a:solidFill>
                  <a:schemeClr val="bg1"/>
                </a:solidFill>
                <a:latin typeface="Andes Medium"/>
                <a:cs typeface="Andes Medium"/>
              </a:rPr>
              <a:t>I can tell you more</a:t>
            </a:r>
          </a:p>
          <a:p>
            <a:pPr algn="ctr"/>
            <a:r>
              <a:rPr lang="en-US" dirty="0" smtClean="0">
                <a:solidFill>
                  <a:schemeClr val="bg1"/>
                </a:solidFill>
                <a:latin typeface="Andes Medium"/>
                <a:cs typeface="Andes Medium"/>
              </a:rPr>
              <a:t>Name XXXXX, </a:t>
            </a:r>
            <a:r>
              <a:rPr lang="en-US" smtClean="0">
                <a:solidFill>
                  <a:schemeClr val="bg1"/>
                </a:solidFill>
                <a:latin typeface="Andes Medium"/>
                <a:cs typeface="Andes Medium"/>
              </a:rPr>
              <a:t>Tel XXXXX</a:t>
            </a:r>
            <a:endParaRPr lang="en-US" sz="2800" dirty="0">
              <a:solidFill>
                <a:schemeClr val="bg1"/>
              </a:solidFill>
              <a:latin typeface="Andes SemiBold"/>
              <a:cs typeface="Andes SemiBold"/>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576" y="5258117"/>
            <a:ext cx="1872847" cy="1178034"/>
          </a:xfrm>
          <a:prstGeom prst="rect">
            <a:avLst/>
          </a:prstGeom>
        </p:spPr>
      </p:pic>
    </p:spTree>
    <p:extLst>
      <p:ext uri="{BB962C8B-B14F-4D97-AF65-F5344CB8AC3E}">
        <p14:creationId xmlns:p14="http://schemas.microsoft.com/office/powerpoint/2010/main" val="107163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3043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43318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7936" y="0"/>
            <a:ext cx="4448128" cy="63161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160996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5682" y="-1"/>
            <a:ext cx="4592637" cy="6304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347608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8553" y="0"/>
            <a:ext cx="5226895" cy="6304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684071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descr="slide7pp plan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429" y="-27148"/>
            <a:ext cx="4175142" cy="63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345543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3043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380458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75482"/>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179512" y="6453336"/>
            <a:ext cx="7992888" cy="422146"/>
          </a:xfrm>
          <a:prstGeom prst="rect">
            <a:avLst/>
          </a:prstGeom>
        </p:spPr>
        <p:txBody>
          <a:bodyPr vert="horz" lIns="91440" tIns="45720" rIns="91440" bIns="4572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200" dirty="0">
                <a:solidFill>
                  <a:schemeClr val="bg1"/>
                </a:solidFill>
                <a:latin typeface="Tahoma" pitchFamily="34" charset="0"/>
                <a:ea typeface="Tahoma" pitchFamily="34" charset="0"/>
                <a:cs typeface="Tahoma" pitchFamily="34" charset="0"/>
              </a:rPr>
              <a:t>The Man Who Planted Trees</a:t>
            </a:r>
            <a:endParaRPr lang="en-US" sz="1200" dirty="0">
              <a:solidFill>
                <a:schemeClr val="bg1"/>
              </a:solidFill>
              <a:latin typeface="Tahoma" pitchFamily="34" charset="0"/>
              <a:ea typeface="Tahoma" pitchFamily="34" charset="0"/>
              <a:cs typeface="Tahoma"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5412" y="14227"/>
            <a:ext cx="4513176" cy="629014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99" y="6405711"/>
            <a:ext cx="536673" cy="337571"/>
          </a:xfrm>
          <a:prstGeom prst="rect">
            <a:avLst/>
          </a:prstGeom>
        </p:spPr>
      </p:pic>
    </p:spTree>
    <p:extLst>
      <p:ext uri="{BB962C8B-B14F-4D97-AF65-F5344CB8AC3E}">
        <p14:creationId xmlns:p14="http://schemas.microsoft.com/office/powerpoint/2010/main" val="93840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t">
      <a:dk1>
        <a:srgbClr val="3F3151"/>
      </a:dk1>
      <a:lt1>
        <a:srgbClr val="FFFFFF"/>
      </a:lt1>
      <a:dk2>
        <a:srgbClr val="4F6128"/>
      </a:dk2>
      <a:lt2>
        <a:srgbClr val="FFFFFF"/>
      </a:lt2>
      <a:accent1>
        <a:srgbClr val="4B2402"/>
      </a:accent1>
      <a:accent2>
        <a:srgbClr val="3B481E"/>
      </a:accent2>
      <a:accent3>
        <a:srgbClr val="9BBB59"/>
      </a:accent3>
      <a:accent4>
        <a:srgbClr val="8064A2"/>
      </a:accent4>
      <a:accent5>
        <a:srgbClr val="4BACC6"/>
      </a:accent5>
      <a:accent6>
        <a:srgbClr val="F79646"/>
      </a:accent6>
      <a:hlink>
        <a:srgbClr val="FFFFFF"/>
      </a:hlink>
      <a:folHlink>
        <a:srgbClr val="FFFFFF"/>
      </a:folHlink>
    </a:clrScheme>
    <a:fontScheme name="Andes">
      <a:majorFont>
        <a:latin typeface="Andes Black"/>
        <a:ea typeface=""/>
        <a:cs typeface=""/>
      </a:majorFont>
      <a:minorFont>
        <a:latin typeface="And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1018</Words>
  <Application>Microsoft Office PowerPoint</Application>
  <PresentationFormat>On-screen Show (4:3)</PresentationFormat>
  <Paragraphs>231</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trees important to you? Do you have a tree memory you can tell us about?  Add your voice to the Tree Charter!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Bloor</dc:creator>
  <cp:lastModifiedBy>Danielle Wesley</cp:lastModifiedBy>
  <cp:revision>45</cp:revision>
  <dcterms:created xsi:type="dcterms:W3CDTF">2016-09-20T20:55:02Z</dcterms:created>
  <dcterms:modified xsi:type="dcterms:W3CDTF">2019-08-07T07:28:19Z</dcterms:modified>
</cp:coreProperties>
</file>