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5"/>
  </p:notesMasterIdLst>
  <p:sldIdLst>
    <p:sldId id="256" r:id="rId5"/>
    <p:sldId id="280" r:id="rId6"/>
    <p:sldId id="281" r:id="rId7"/>
    <p:sldId id="297"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69" r:id="rId24"/>
  </p:sldIdLst>
  <p:sldSz cx="9144000" cy="6858000" type="screen4x3"/>
  <p:notesSz cx="6858000" cy="9144000"/>
  <p:embeddedFontLst>
    <p:embeddedFont>
      <p:font typeface="Andes" panose="02000000000000000000" pitchFamily="50" charset="0"/>
      <p:regular r:id="rId26"/>
      <p:bold r:id="rId27"/>
      <p:italic r:id="rId28"/>
    </p:embeddedFont>
    <p:embeddedFont>
      <p:font typeface="Andes Black" panose="02000000000000000000" pitchFamily="50" charset="0"/>
      <p:bold r:id="rId29"/>
      <p:boldItalic r:id="rId30"/>
    </p:embeddedFont>
    <p:embeddedFont>
      <p:font typeface="Andes Medium" panose="02000000000000000000" pitchFamily="50" charset="0"/>
      <p:regular r:id="rId31"/>
      <p:italic r:id="rId32"/>
    </p:embeddedFont>
    <p:embeddedFont>
      <p:font typeface="Andes SemiBold" panose="02000000000000000000" pitchFamily="50" charset="0"/>
      <p:bold r:id="rId33"/>
      <p:boldItalic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F34"/>
    <a:srgbClr val="800000"/>
    <a:srgbClr val="69699E"/>
    <a:srgbClr val="2D76A6"/>
    <a:srgbClr val="2F76A6"/>
    <a:srgbClr val="3075A3"/>
    <a:srgbClr val="009CC3"/>
    <a:srgbClr val="DC5A20"/>
    <a:srgbClr val="1F1D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76633" autoAdjust="0"/>
  </p:normalViewPr>
  <p:slideViewPr>
    <p:cSldViewPr snapToGrid="0" snapToObjects="1">
      <p:cViewPr varScale="1">
        <p:scale>
          <a:sx n="49" d="100"/>
          <a:sy n="49" d="100"/>
        </p:scale>
        <p:origin x="1780" y="44"/>
      </p:cViewPr>
      <p:guideLst>
        <p:guide orient="horz" pos="2160"/>
        <p:guide pos="2880"/>
      </p:guideLst>
    </p:cSldViewPr>
  </p:slideViewPr>
  <p:outlineViewPr>
    <p:cViewPr>
      <p:scale>
        <a:sx n="33" d="100"/>
        <a:sy n="33" d="100"/>
      </p:scale>
      <p:origin x="0" y="-1709"/>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29" d="100"/>
          <a:sy n="29" d="100"/>
        </p:scale>
        <p:origin x="3172" y="6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Wesley" userId="b138f768-4d76-4642-addd-735ef201cd5c" providerId="ADAL" clId="{5A0E99F7-93A1-4AB9-BB57-CD9A01D33017}"/>
    <pc:docChg chg="custSel modSld">
      <pc:chgData name="Danielle Wesley" userId="b138f768-4d76-4642-addd-735ef201cd5c" providerId="ADAL" clId="{5A0E99F7-93A1-4AB9-BB57-CD9A01D33017}" dt="2022-09-22T08:08:27.827" v="145" actId="20577"/>
      <pc:docMkLst>
        <pc:docMk/>
      </pc:docMkLst>
      <pc:sldChg chg="modNotesTx">
        <pc:chgData name="Danielle Wesley" userId="b138f768-4d76-4642-addd-735ef201cd5c" providerId="ADAL" clId="{5A0E99F7-93A1-4AB9-BB57-CD9A01D33017}" dt="2022-09-22T08:08:27.827" v="145" actId="20577"/>
        <pc:sldMkLst>
          <pc:docMk/>
          <pc:sldMk cId="571647759"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5C9DF-E90F-4CC0-86F4-E9900985C50C}" type="datetimeFigureOut">
              <a:rPr lang="en-GB" smtClean="0"/>
              <a:t>22/09/2022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82B62-B4D4-4663-BA4F-722FD7852818}" type="slidenum">
              <a:rPr lang="en-GB" smtClean="0"/>
              <a:t>‹#›</a:t>
            </a:fld>
            <a:endParaRPr lang="en-GB"/>
          </a:p>
        </p:txBody>
      </p:sp>
    </p:spTree>
    <p:extLst>
      <p:ext uri="{BB962C8B-B14F-4D97-AF65-F5344CB8AC3E}">
        <p14:creationId xmlns:p14="http://schemas.microsoft.com/office/powerpoint/2010/main" val="83778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Today, we’re going to find out about the mighty power of trees with this assembly from the Woodland Trust – the UK’s largest woodland conservation charity.</a:t>
            </a:r>
          </a:p>
        </p:txBody>
      </p:sp>
      <p:sp>
        <p:nvSpPr>
          <p:cNvPr id="4" name="Slide Number Placeholder 3"/>
          <p:cNvSpPr>
            <a:spLocks noGrp="1"/>
          </p:cNvSpPr>
          <p:nvPr>
            <p:ph type="sldNum" sz="quarter" idx="10"/>
          </p:nvPr>
        </p:nvSpPr>
        <p:spPr/>
        <p:txBody>
          <a:bodyPr/>
          <a:lstStyle/>
          <a:p>
            <a:fld id="{1F682B62-B4D4-4663-BA4F-722FD7852818}" type="slidenum">
              <a:rPr lang="en-GB" smtClean="0"/>
              <a:t>1</a:t>
            </a:fld>
            <a:endParaRPr lang="en-GB"/>
          </a:p>
        </p:txBody>
      </p:sp>
    </p:spTree>
    <p:extLst>
      <p:ext uri="{BB962C8B-B14F-4D97-AF65-F5344CB8AC3E}">
        <p14:creationId xmlns:p14="http://schemas.microsoft.com/office/powerpoint/2010/main" val="3845131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 to students*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Every day, you use items that are made from trees. Can you think of any?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Wood and paper is made from trees. It’s used for lots of purposes, including:</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building materials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furniture and household items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books and magazines</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pallets, crates and packaging</a:t>
            </a:r>
          </a:p>
          <a:p>
            <a:pPr marL="342900" lvl="0" indent="-342900">
              <a:lnSpc>
                <a:spcPct val="107000"/>
              </a:lnSpc>
              <a:spcAft>
                <a:spcPts val="800"/>
              </a:spcAft>
              <a:buFont typeface="Symbol" panose="05050102010706020507" pitchFamily="18" charset="2"/>
              <a:buChar cha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Wood is a renewable resource – we can plant trees to replace the ones we use. We can also recycle wood and paper into new items. However, we shouldn’t go chopping down irreplaceable habitats like rainforests or ancient woodland – this is disastrous for wildlife and fragile ecosystems. Instead, timber must be sourced in a sustainable way. There are certifications to make sure the wood we use is from sustainably managed forests. The Forest Stewardship Council’s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FSC</a:t>
            </a:r>
            <a:r>
              <a:rPr lang="en-GB" sz="1200" b="1" dirty="0">
                <a:effectLst/>
                <a:latin typeface="Calibri" panose="020F0502020204030204" pitchFamily="34" charset="0"/>
                <a:ea typeface="Calibri" panose="020F0502020204030204" pitchFamily="34" charset="0"/>
                <a:cs typeface="Calibri" panose="020F0502020204030204" pitchFamily="34" charset="0"/>
              </a:rPr>
              <a:t>®</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mark</a:t>
            </a:r>
            <a:r>
              <a:rPr lang="en-GB" sz="1200" dirty="0">
                <a:effectLst/>
                <a:latin typeface="Calibri" panose="020F0502020204030204" pitchFamily="34" charset="0"/>
                <a:ea typeface="Calibri" panose="020F0502020204030204" pitchFamily="34" charset="0"/>
                <a:cs typeface="Times New Roman" panose="02020603050405020304" pitchFamily="18" charset="0"/>
              </a:rPr>
              <a:t> is a good example. When you see it, you’ll know the product has come from a forest that is managed sustainably.</a:t>
            </a:r>
          </a:p>
        </p:txBody>
      </p:sp>
      <p:sp>
        <p:nvSpPr>
          <p:cNvPr id="4" name="Slide Number Placeholder 3"/>
          <p:cNvSpPr>
            <a:spLocks noGrp="1"/>
          </p:cNvSpPr>
          <p:nvPr>
            <p:ph type="sldNum" sz="quarter" idx="5"/>
          </p:nvPr>
        </p:nvSpPr>
        <p:spPr/>
        <p:txBody>
          <a:bodyPr/>
          <a:lstStyle/>
          <a:p>
            <a:fld id="{1F682B62-B4D4-4663-BA4F-722FD7852818}" type="slidenum">
              <a:rPr lang="en-GB" smtClean="0"/>
              <a:t>10</a:t>
            </a:fld>
            <a:endParaRPr lang="en-GB"/>
          </a:p>
        </p:txBody>
      </p:sp>
    </p:spTree>
    <p:extLst>
      <p:ext uri="{BB962C8B-B14F-4D97-AF65-F5344CB8AC3E}">
        <p14:creationId xmlns:p14="http://schemas.microsoft.com/office/powerpoint/2010/main" val="385706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So, we’ve discovered that trees are very powerful and they provide many benefits to us. But did you know they need our help? Trees and woods are facing increasing amounts of threats and they need protection.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 to students*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Can anyone think of any reasons why trees and woods would need to be protected?</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Risks to trees include climate change, attacks from pests and diseases, and being chopped down to make way for roads, railways and buildings.</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One of the Woodland Trust’s key areas of work is fighting to protect trees and woods from these threats. They’ve successfully stopped 1,172 woods from being destroyed and they’re campaigning to save many more right now.</a:t>
            </a:r>
          </a:p>
          <a:p>
            <a:endParaRPr lang="en-GB" dirty="0"/>
          </a:p>
        </p:txBody>
      </p:sp>
      <p:sp>
        <p:nvSpPr>
          <p:cNvPr id="4" name="Slide Number Placeholder 3"/>
          <p:cNvSpPr>
            <a:spLocks noGrp="1"/>
          </p:cNvSpPr>
          <p:nvPr>
            <p:ph type="sldNum" sz="quarter" idx="5"/>
          </p:nvPr>
        </p:nvSpPr>
        <p:spPr/>
        <p:txBody>
          <a:bodyPr/>
          <a:lstStyle/>
          <a:p>
            <a:fld id="{1F682B62-B4D4-4663-BA4F-722FD7852818}" type="slidenum">
              <a:rPr lang="en-GB" smtClean="0"/>
              <a:t>11</a:t>
            </a:fld>
            <a:endParaRPr lang="en-GB"/>
          </a:p>
        </p:txBody>
      </p:sp>
    </p:spTree>
    <p:extLst>
      <p:ext uri="{BB962C8B-B14F-4D97-AF65-F5344CB8AC3E}">
        <p14:creationId xmlns:p14="http://schemas.microsoft.com/office/powerpoint/2010/main" val="175765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b="0" dirty="0">
                <a:effectLst/>
                <a:latin typeface="Calibri" panose="020F0502020204030204" pitchFamily="34" charset="0"/>
                <a:ea typeface="Calibri" panose="020F0502020204030204" pitchFamily="34" charset="0"/>
                <a:cs typeface="Times New Roman" panose="02020603050405020304" pitchFamily="18" charset="0"/>
              </a:rPr>
              <a:t>This slide shows some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ancient woodland</a:t>
            </a:r>
            <a:r>
              <a:rPr lang="en-GB" sz="1400" dirty="0">
                <a:effectLst/>
                <a:latin typeface="Calibri" panose="020F0502020204030204" pitchFamily="34" charset="0"/>
                <a:ea typeface="Calibri" panose="020F0502020204030204" pitchFamily="34" charset="0"/>
                <a:cs typeface="Times New Roman" panose="02020603050405020304" pitchFamily="18" charset="0"/>
              </a:rPr>
              <a:t>. It’s a very old, rare and special habitat that can’t be recreated. Once it’s gone, it’s lost forever, so it’s particularly vulnerable to threats.</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*Question to students*</a:t>
            </a:r>
          </a:p>
          <a:p>
            <a:pPr>
              <a:lnSpc>
                <a:spcPct val="107000"/>
              </a:lnSpc>
              <a:spcAft>
                <a:spcPts val="800"/>
              </a:spcAft>
            </a:pPr>
            <a:r>
              <a:rPr lang="en-GB" sz="1400" b="0" dirty="0">
                <a:effectLst/>
                <a:latin typeface="Calibri" panose="020F0502020204030204" pitchFamily="34" charset="0"/>
                <a:ea typeface="Calibri" panose="020F0502020204030204" pitchFamily="34" charset="0"/>
                <a:cs typeface="Times New Roman" panose="02020603050405020304" pitchFamily="18" charset="0"/>
              </a:rPr>
              <a:t>Would anyone like to guess how old ancient woodland is?</a:t>
            </a: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1400" dirty="0">
                <a:effectLst/>
                <a:latin typeface="Calibri" panose="020F0502020204030204" pitchFamily="34" charset="0"/>
                <a:ea typeface="Calibri" panose="020F0502020204030204" pitchFamily="34" charset="0"/>
                <a:cs typeface="Times New Roman" panose="02020603050405020304" pitchFamily="18" charset="0"/>
              </a:rPr>
              <a:t>In England, Wales and Northern Ireland, ancient woods were standing during the reign of Queen Elizabeth I – 400 years ago! In Scotland, ancient woods that can be traced back to 1750 – over 260 years ago.</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Our oldest woods are important because of their special soils that have developed over hundreds of years. They are made up of a unique mix of invertebrates, fungi and seeds that help many plants and animals survive. Once destroyed, these soils can never be replaced, so it’s crucial we protect ancient woods and stop any further loss. That’s exactly what the Woodland Trust fights for.</a:t>
            </a:r>
          </a:p>
        </p:txBody>
      </p:sp>
      <p:sp>
        <p:nvSpPr>
          <p:cNvPr id="4" name="Slide Number Placeholder 3"/>
          <p:cNvSpPr>
            <a:spLocks noGrp="1"/>
          </p:cNvSpPr>
          <p:nvPr>
            <p:ph type="sldNum" sz="quarter" idx="5"/>
          </p:nvPr>
        </p:nvSpPr>
        <p:spPr/>
        <p:txBody>
          <a:bodyPr/>
          <a:lstStyle/>
          <a:p>
            <a:fld id="{1F682B62-B4D4-4663-BA4F-722FD7852818}" type="slidenum">
              <a:rPr lang="en-GB" smtClean="0"/>
              <a:t>12</a:t>
            </a:fld>
            <a:endParaRPr lang="en-GB"/>
          </a:p>
        </p:txBody>
      </p:sp>
    </p:spTree>
    <p:extLst>
      <p:ext uri="{BB962C8B-B14F-4D97-AF65-F5344CB8AC3E}">
        <p14:creationId xmlns:p14="http://schemas.microsoft.com/office/powerpoint/2010/main" val="3724124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The Woodland Trust also restores damaged ancient woodland. Often, these irreplaceable sites have been replanted with fast-growing conifers for timber. As conifers don’t support as much wildlife as our native oak, birch and hazel trees, this has terrible consequences for wildlife. However, with careful restoration work these precious habitats can be brought back to life and plants and animals can thrive once again.</a:t>
            </a:r>
            <a:endParaRPr lang="en-GB" sz="1400" dirty="0"/>
          </a:p>
        </p:txBody>
      </p:sp>
      <p:sp>
        <p:nvSpPr>
          <p:cNvPr id="4" name="Slide Number Placeholder 3"/>
          <p:cNvSpPr>
            <a:spLocks noGrp="1"/>
          </p:cNvSpPr>
          <p:nvPr>
            <p:ph type="sldNum" sz="quarter" idx="5"/>
          </p:nvPr>
        </p:nvSpPr>
        <p:spPr/>
        <p:txBody>
          <a:bodyPr/>
          <a:lstStyle/>
          <a:p>
            <a:fld id="{1F682B62-B4D4-4663-BA4F-722FD7852818}" type="slidenum">
              <a:rPr lang="en-GB" smtClean="0"/>
              <a:t>13</a:t>
            </a:fld>
            <a:endParaRPr lang="en-GB"/>
          </a:p>
        </p:txBody>
      </p:sp>
    </p:spTree>
    <p:extLst>
      <p:ext uri="{BB962C8B-B14F-4D97-AF65-F5344CB8AC3E}">
        <p14:creationId xmlns:p14="http://schemas.microsoft.com/office/powerpoint/2010/main" val="2976722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 to students*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Hands up if you’ve ever planted a tree.</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Woodland Trust has planted a staggering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55 million trees</a:t>
            </a:r>
            <a:r>
              <a:rPr lang="en-GB" sz="1400" dirty="0">
                <a:effectLst/>
                <a:latin typeface="Calibri" panose="020F0502020204030204" pitchFamily="34" charset="0"/>
                <a:ea typeface="Calibri" panose="020F0502020204030204" pitchFamily="34" charset="0"/>
                <a:cs typeface="Times New Roman" panose="02020603050405020304" pitchFamily="18" charset="0"/>
              </a:rPr>
              <a:t> with schools, communities and landowners! They have ambitious aims to plant many millions more too. These trees are havens for wildlife and provide vital green spaces for people, as well as all the other amazing things trees do which we’ve discussed today.</a:t>
            </a:r>
          </a:p>
        </p:txBody>
      </p:sp>
      <p:sp>
        <p:nvSpPr>
          <p:cNvPr id="4" name="Slide Number Placeholder 3"/>
          <p:cNvSpPr>
            <a:spLocks noGrp="1"/>
          </p:cNvSpPr>
          <p:nvPr>
            <p:ph type="sldNum" sz="quarter" idx="5"/>
          </p:nvPr>
        </p:nvSpPr>
        <p:spPr/>
        <p:txBody>
          <a:bodyPr/>
          <a:lstStyle/>
          <a:p>
            <a:fld id="{1F682B62-B4D4-4663-BA4F-722FD7852818}" type="slidenum">
              <a:rPr lang="en-GB" smtClean="0"/>
              <a:t>14</a:t>
            </a:fld>
            <a:endParaRPr lang="en-GB"/>
          </a:p>
        </p:txBody>
      </p:sp>
    </p:spTree>
    <p:extLst>
      <p:ext uri="{BB962C8B-B14F-4D97-AF65-F5344CB8AC3E}">
        <p14:creationId xmlns:p14="http://schemas.microsoft.com/office/powerpoint/2010/main" val="1876502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This is the Young People’s Forest, a Woodland Trust site in Derbyshire. Children and young people have planted 250,000 trees here which are growing into a flourishing woodland. Young people are also involved in decision making and shaping the future of this wood, creating a thriving green space that benefits youngsters as well as the wider community. So far, they’ve organised successful festivals, a colour run and outdoor yoga sessions, with lots more exciting initiatives to come.</a:t>
            </a:r>
          </a:p>
        </p:txBody>
      </p:sp>
      <p:sp>
        <p:nvSpPr>
          <p:cNvPr id="4" name="Slide Number Placeholder 3"/>
          <p:cNvSpPr>
            <a:spLocks noGrp="1"/>
          </p:cNvSpPr>
          <p:nvPr>
            <p:ph type="sldNum" sz="quarter" idx="5"/>
          </p:nvPr>
        </p:nvSpPr>
        <p:spPr/>
        <p:txBody>
          <a:bodyPr/>
          <a:lstStyle/>
          <a:p>
            <a:fld id="{1F682B62-B4D4-4663-BA4F-722FD7852818}" type="slidenum">
              <a:rPr lang="en-GB" smtClean="0"/>
              <a:t>15</a:t>
            </a:fld>
            <a:endParaRPr lang="en-GB"/>
          </a:p>
        </p:txBody>
      </p:sp>
    </p:spTree>
    <p:extLst>
      <p:ext uri="{BB962C8B-B14F-4D97-AF65-F5344CB8AC3E}">
        <p14:creationId xmlns:p14="http://schemas.microsoft.com/office/powerpoint/2010/main" val="339745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Woodland Trust owns and cares for 1,000 woods across the UK. They believe everyone deserves to enjoy trees and woods, so these sites are free to visit and explore. They’re ideal for family walks, picnics, or school field trips.</a:t>
            </a:r>
          </a:p>
        </p:txBody>
      </p:sp>
      <p:sp>
        <p:nvSpPr>
          <p:cNvPr id="4" name="Slide Number Placeholder 3"/>
          <p:cNvSpPr>
            <a:spLocks noGrp="1"/>
          </p:cNvSpPr>
          <p:nvPr>
            <p:ph type="sldNum" sz="quarter" idx="5"/>
          </p:nvPr>
        </p:nvSpPr>
        <p:spPr/>
        <p:txBody>
          <a:bodyPr/>
          <a:lstStyle/>
          <a:p>
            <a:fld id="{1F682B62-B4D4-4663-BA4F-722FD7852818}" type="slidenum">
              <a:rPr lang="en-GB" smtClean="0"/>
              <a:t>16</a:t>
            </a:fld>
            <a:endParaRPr lang="en-GB"/>
          </a:p>
        </p:txBody>
      </p:sp>
    </p:spTree>
    <p:extLst>
      <p:ext uri="{BB962C8B-B14F-4D97-AF65-F5344CB8AC3E}">
        <p14:creationId xmlns:p14="http://schemas.microsoft.com/office/powerpoint/2010/main" val="213555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It’s not just down to organisations like the Woodland Trust to protect trees and woods. Trees benefit everyone, so we all need to take responsibility and do our bit. The Woodland Trust encourages young people to take action for the environment with their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Green Tree Schools Award</a:t>
            </a:r>
            <a:r>
              <a:rPr lang="en-GB" sz="14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Students take part in fun, practical projects that improve school grounds and benefit the local community, while raising awareness of the importance of trees and woods. There are lots of opportunities for outdoor learning, and you can earn certificates in recognition of your achievements and a special plaque to display in your school.</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 to students*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Who would like to get together as a class/year group/eco club and discuss which projects you’d like to tackle? We can find out more online: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woodlandtrust.org.uk/award</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1F682B62-B4D4-4663-BA4F-722FD7852818}" type="slidenum">
              <a:rPr lang="en-GB" smtClean="0"/>
              <a:t>17</a:t>
            </a:fld>
            <a:endParaRPr lang="en-GB"/>
          </a:p>
        </p:txBody>
      </p:sp>
    </p:spTree>
    <p:extLst>
      <p:ext uri="{BB962C8B-B14F-4D97-AF65-F5344CB8AC3E}">
        <p14:creationId xmlns:p14="http://schemas.microsoft.com/office/powerpoint/2010/main" val="67930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Planting trees is one of the challenges on the Green Tree Schools Award. It’s a truly memorable experience, and whether you plant trees to grow an outdoor classroom, create homes for wildlife or fight climate change, you’ll be making a real difference. The Woodland Trust has given away millions of trees to schools to plant in their grounds and green their communities.</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*Questions to students*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Is this something our school could do? Do we have space to plant trees at our school or on some local public land? Hands up if you’d think we should apply for a pack of free trees from the Woodland Trust.</a:t>
            </a:r>
          </a:p>
        </p:txBody>
      </p:sp>
      <p:sp>
        <p:nvSpPr>
          <p:cNvPr id="4" name="Slide Number Placeholder 3"/>
          <p:cNvSpPr>
            <a:spLocks noGrp="1"/>
          </p:cNvSpPr>
          <p:nvPr>
            <p:ph type="sldNum" sz="quarter" idx="5"/>
          </p:nvPr>
        </p:nvSpPr>
        <p:spPr/>
        <p:txBody>
          <a:bodyPr/>
          <a:lstStyle/>
          <a:p>
            <a:fld id="{1F682B62-B4D4-4663-BA4F-722FD7852818}" type="slidenum">
              <a:rPr lang="en-GB" smtClean="0"/>
              <a:t>18</a:t>
            </a:fld>
            <a:endParaRPr lang="en-GB"/>
          </a:p>
        </p:txBody>
      </p:sp>
    </p:spTree>
    <p:extLst>
      <p:ext uri="{BB962C8B-B14F-4D97-AF65-F5344CB8AC3E}">
        <p14:creationId xmlns:p14="http://schemas.microsoft.com/office/powerpoint/2010/main" val="2046478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Young people like yourselves have powerful voices and can make a real difference to the future of our environment.</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This Green Tree Schools Award challenge involves starting an environmental campaign that encourages others to act and make a positive change for trees and woods. This activity helps you learn about campaigning and how to use your voice to make an impact.</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You could start a campaign to save a local green space, urge your local council to expand tree cover in your area or encourage action on climate change.</a:t>
            </a:r>
          </a:p>
          <a:p>
            <a:pPr>
              <a:lnSpc>
                <a:spcPct val="107000"/>
              </a:lnSpc>
              <a:spcAft>
                <a:spcPts val="800"/>
              </a:spcAft>
            </a:pP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 to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Does anyone have any ideas for an environmental campaign we could start in our school?</a:t>
            </a:r>
          </a:p>
          <a:p>
            <a:endParaRPr lang="en-GB" sz="1400" dirty="0"/>
          </a:p>
        </p:txBody>
      </p:sp>
      <p:sp>
        <p:nvSpPr>
          <p:cNvPr id="4" name="Slide Number Placeholder 3"/>
          <p:cNvSpPr>
            <a:spLocks noGrp="1"/>
          </p:cNvSpPr>
          <p:nvPr>
            <p:ph type="sldNum" sz="quarter" idx="5"/>
          </p:nvPr>
        </p:nvSpPr>
        <p:spPr/>
        <p:txBody>
          <a:bodyPr/>
          <a:lstStyle/>
          <a:p>
            <a:fld id="{1F682B62-B4D4-4663-BA4F-722FD7852818}" type="slidenum">
              <a:rPr lang="en-GB" smtClean="0"/>
              <a:t>19</a:t>
            </a:fld>
            <a:endParaRPr lang="en-GB"/>
          </a:p>
        </p:txBody>
      </p:sp>
    </p:spTree>
    <p:extLst>
      <p:ext uri="{BB962C8B-B14F-4D97-AF65-F5344CB8AC3E}">
        <p14:creationId xmlns:p14="http://schemas.microsoft.com/office/powerpoint/2010/main" val="222846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 to students*</a:t>
            </a:r>
            <a:br>
              <a:rPr lang="en-GB" sz="14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GB" sz="1400" dirty="0">
                <a:effectLst/>
                <a:latin typeface="Calibri" panose="020F0502020204030204" pitchFamily="34" charset="0"/>
                <a:ea typeface="Calibri" panose="020F0502020204030204" pitchFamily="34" charset="0"/>
                <a:cs typeface="Times New Roman" panose="02020603050405020304" pitchFamily="18" charset="0"/>
              </a:rPr>
              <a:t>To start, I’d like you all to think about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why</a:t>
            </a:r>
            <a:r>
              <a:rPr lang="en-GB" sz="1400" dirty="0">
                <a:effectLst/>
                <a:latin typeface="Calibri" panose="020F0502020204030204" pitchFamily="34" charset="0"/>
                <a:ea typeface="Calibri" panose="020F0502020204030204" pitchFamily="34" charset="0"/>
                <a:cs typeface="Times New Roman" panose="02020603050405020304" pitchFamily="18" charset="0"/>
              </a:rPr>
              <a:t> we need trees. What’s so good about them and what benefits do they provide? Would anyone like to share any ideas?</a:t>
            </a:r>
          </a:p>
          <a:p>
            <a:endParaRPr lang="en-GB" dirty="0"/>
          </a:p>
        </p:txBody>
      </p:sp>
      <p:sp>
        <p:nvSpPr>
          <p:cNvPr id="4" name="Slide Number Placeholder 3"/>
          <p:cNvSpPr>
            <a:spLocks noGrp="1"/>
          </p:cNvSpPr>
          <p:nvPr>
            <p:ph type="sldNum" sz="quarter" idx="5"/>
          </p:nvPr>
        </p:nvSpPr>
        <p:spPr/>
        <p:txBody>
          <a:bodyPr/>
          <a:lstStyle/>
          <a:p>
            <a:fld id="{1F682B62-B4D4-4663-BA4F-722FD7852818}" type="slidenum">
              <a:rPr lang="en-GB" smtClean="0"/>
              <a:t>2</a:t>
            </a:fld>
            <a:endParaRPr lang="en-GB"/>
          </a:p>
        </p:txBody>
      </p:sp>
    </p:spTree>
    <p:extLst>
      <p:ext uri="{BB962C8B-B14F-4D97-AF65-F5344CB8AC3E}">
        <p14:creationId xmlns:p14="http://schemas.microsoft.com/office/powerpoint/2010/main" val="722392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mn-lt"/>
                <a:ea typeface="Calibri" panose="020F0502020204030204" pitchFamily="34" charset="0"/>
                <a:cs typeface="Times New Roman" panose="02020603050405020304" pitchFamily="18" charset="0"/>
              </a:rPr>
              <a:t>I hope you’ve enjoyed learning about trees, all the incredible benefits they provide to people and the planet, and why it’s important we all do our bit to protect them. If you’d like to find out more, you can visit the Woodland Trust’s website which has lots of information about trees, climate change and the Green Tree Schools Award: </a:t>
            </a:r>
            <a:r>
              <a:rPr lang="en-GB" sz="1400" b="1" dirty="0">
                <a:effectLst/>
                <a:latin typeface="+mn-lt"/>
                <a:ea typeface="Calibri" panose="020F0502020204030204" pitchFamily="34" charset="0"/>
                <a:cs typeface="Times New Roman" panose="02020603050405020304" pitchFamily="18" charset="0"/>
              </a:rPr>
              <a:t>woodlandtrust.org.uk</a:t>
            </a:r>
            <a:r>
              <a:rPr lang="en-GB" sz="1400" dirty="0">
                <a:effectLst/>
                <a:latin typeface="+mn-lt"/>
                <a:ea typeface="Calibri" panose="020F0502020204030204" pitchFamily="34" charset="0"/>
                <a:cs typeface="Times New Roman" panose="02020603050405020304" pitchFamily="18" charset="0"/>
              </a:rPr>
              <a:t>.</a:t>
            </a:r>
          </a:p>
          <a:p>
            <a:pPr>
              <a:lnSpc>
                <a:spcPct val="107000"/>
              </a:lnSpc>
              <a:spcAft>
                <a:spcPts val="800"/>
              </a:spcAft>
            </a:pPr>
            <a:endParaRPr lang="en-GB" sz="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000000"/>
                </a:solidFill>
                <a:effectLst/>
                <a:latin typeface="+mn-lt"/>
                <a:ea typeface="Calibri" panose="020F0502020204030204" pitchFamily="34" charset="0"/>
                <a:cs typeface="Times New Roman" panose="02020603050405020304" pitchFamily="18" charset="0"/>
              </a:rPr>
              <a:t>*Questions to students* </a:t>
            </a:r>
          </a:p>
          <a:p>
            <a:pPr>
              <a:lnSpc>
                <a:spcPct val="107000"/>
              </a:lnSpc>
              <a:spcAft>
                <a:spcPts val="800"/>
              </a:spcAft>
            </a:pPr>
            <a:r>
              <a:rPr lang="en-GB" sz="1400" dirty="0">
                <a:effectLst/>
                <a:latin typeface="+mn-lt"/>
                <a:ea typeface="Calibri" panose="020F0502020204030204" pitchFamily="34" charset="0"/>
                <a:cs typeface="Times New Roman" panose="02020603050405020304" pitchFamily="18" charset="0"/>
              </a:rPr>
              <a:t>Who is inspired to take action for trees today? How will you make a difference?</a:t>
            </a:r>
            <a:endParaRPr lang="en-US" sz="1400" dirty="0">
              <a:solidFill>
                <a:srgbClr val="FFFFFF"/>
              </a:solidFill>
              <a:latin typeface="+mn-lt"/>
              <a:cs typeface="Andes ExtraLight"/>
            </a:endParaRPr>
          </a:p>
        </p:txBody>
      </p:sp>
      <p:sp>
        <p:nvSpPr>
          <p:cNvPr id="4" name="Slide Number Placeholder 3"/>
          <p:cNvSpPr>
            <a:spLocks noGrp="1"/>
          </p:cNvSpPr>
          <p:nvPr>
            <p:ph type="sldNum" sz="quarter" idx="10"/>
          </p:nvPr>
        </p:nvSpPr>
        <p:spPr/>
        <p:txBody>
          <a:bodyPr/>
          <a:lstStyle/>
          <a:p>
            <a:fld id="{1F682B62-B4D4-4663-BA4F-722FD7852818}" type="slidenum">
              <a:rPr lang="en-GB" smtClean="0"/>
              <a:t>20</a:t>
            </a:fld>
            <a:endParaRPr lang="en-GB"/>
          </a:p>
        </p:txBody>
      </p:sp>
    </p:spTree>
    <p:extLst>
      <p:ext uri="{BB962C8B-B14F-4D97-AF65-F5344CB8AC3E}">
        <p14:creationId xmlns:p14="http://schemas.microsoft.com/office/powerpoint/2010/main" val="423670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Let’s look at some of the benefits trees provide, starting with climate change.</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Earth is getting hotter and it’s not just the ice caps that are melting – we’ve seen record-breaking temperatures right here in the UK topping 40C for the first time ever in 2022. Scientists agree that human activity is making this happen. Burning fossil fuels has released dangerous levels of CO</a:t>
            </a:r>
            <a:r>
              <a:rPr lang="en-GB" sz="1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400" dirty="0">
                <a:effectLst/>
                <a:latin typeface="Calibri" panose="020F0502020204030204" pitchFamily="34" charset="0"/>
                <a:ea typeface="Calibri" panose="020F0502020204030204" pitchFamily="34" charset="0"/>
                <a:cs typeface="Times New Roman" panose="02020603050405020304" pitchFamily="18" charset="0"/>
              </a:rPr>
              <a:t>, trapping heat in our atmosphere and causing the planet to warm up.</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To slow the rate of climate change, we need to make big changes to how we work and live to cut our CO</a:t>
            </a:r>
            <a:r>
              <a:rPr lang="en-GB" sz="1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400" dirty="0">
                <a:effectLst/>
                <a:latin typeface="Calibri" panose="020F0502020204030204" pitchFamily="34" charset="0"/>
                <a:ea typeface="Calibri" panose="020F0502020204030204" pitchFamily="34" charset="0"/>
                <a:cs typeface="Times New Roman" panose="02020603050405020304" pitchFamily="18" charset="0"/>
              </a:rPr>
              <a:t> emissions. But trees can also have a big impact. Trees absorb CO</a:t>
            </a:r>
            <a:r>
              <a:rPr lang="en-GB" sz="1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400" dirty="0">
                <a:effectLst/>
                <a:latin typeface="Calibri" panose="020F0502020204030204" pitchFamily="34" charset="0"/>
                <a:ea typeface="Calibri" panose="020F0502020204030204" pitchFamily="34" charset="0"/>
                <a:cs typeface="Times New Roman" panose="02020603050405020304" pitchFamily="18" charset="0"/>
              </a:rPr>
              <a:t> from the atmosphere during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photosynthesis</a:t>
            </a:r>
            <a:r>
              <a:rPr lang="en-GB" sz="1400" dirty="0">
                <a:effectLst/>
                <a:latin typeface="Calibri" panose="020F0502020204030204" pitchFamily="34" charset="0"/>
                <a:ea typeface="Calibri" panose="020F0502020204030204" pitchFamily="34" charset="0"/>
                <a:cs typeface="Times New Roman" panose="02020603050405020304" pitchFamily="18" charset="0"/>
              </a:rPr>
              <a:t> – their energy-making process – and lock it up in their trunks, roots and leaves. A single tree can absorb 900kg of CO</a:t>
            </a:r>
            <a:r>
              <a:rPr lang="en-GB" sz="1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400" dirty="0">
                <a:effectLst/>
                <a:latin typeface="Calibri" panose="020F0502020204030204" pitchFamily="34" charset="0"/>
                <a:ea typeface="Calibri" panose="020F0502020204030204" pitchFamily="34" charset="0"/>
                <a:cs typeface="Times New Roman" panose="02020603050405020304" pitchFamily="18" charset="0"/>
              </a:rPr>
              <a:t> over its life – that’s the weight of a small car!</a:t>
            </a:r>
          </a:p>
        </p:txBody>
      </p:sp>
      <p:sp>
        <p:nvSpPr>
          <p:cNvPr id="4" name="Slide Number Placeholder 3"/>
          <p:cNvSpPr>
            <a:spLocks noGrp="1"/>
          </p:cNvSpPr>
          <p:nvPr>
            <p:ph type="sldNum" sz="quarter" idx="5"/>
          </p:nvPr>
        </p:nvSpPr>
        <p:spPr/>
        <p:txBody>
          <a:bodyPr/>
          <a:lstStyle/>
          <a:p>
            <a:fld id="{1F682B62-B4D4-4663-BA4F-722FD7852818}" type="slidenum">
              <a:rPr lang="en-GB" smtClean="0"/>
              <a:t>3</a:t>
            </a:fld>
            <a:endParaRPr lang="en-GB"/>
          </a:p>
        </p:txBody>
      </p:sp>
    </p:spTree>
    <p:extLst>
      <p:ext uri="{BB962C8B-B14F-4D97-AF65-F5344CB8AC3E}">
        <p14:creationId xmlns:p14="http://schemas.microsoft.com/office/powerpoint/2010/main" val="289016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mn-lt"/>
              </a:rPr>
              <a:t>Let’s delve into the science with this short video on photosynthesis, showing </a:t>
            </a:r>
            <a:r>
              <a:rPr lang="en-GB" sz="1400" b="1" dirty="0">
                <a:latin typeface="+mn-lt"/>
              </a:rPr>
              <a:t>how</a:t>
            </a:r>
            <a:r>
              <a:rPr lang="en-GB" sz="1400" dirty="0">
                <a:latin typeface="+mn-lt"/>
              </a:rPr>
              <a:t> trees capture and store carbon.</a:t>
            </a:r>
          </a:p>
          <a:p>
            <a:endParaRPr lang="en-GB" sz="800" dirty="0">
              <a:latin typeface="+mn-lt"/>
            </a:endParaRPr>
          </a:p>
          <a:p>
            <a:r>
              <a:rPr lang="en-GB" sz="1400" dirty="0">
                <a:solidFill>
                  <a:srgbClr val="FF0000"/>
                </a:solidFill>
                <a:latin typeface="+mn-lt"/>
              </a:rPr>
              <a:t>*Play video – you may need to click the ‘enable content’ button in the yellow </a:t>
            </a:r>
            <a:r>
              <a:rPr lang="en-GB" sz="1400">
                <a:solidFill>
                  <a:srgbClr val="FF0000"/>
                </a:solidFill>
                <a:latin typeface="+mn-lt"/>
              </a:rPr>
              <a:t>security bar </a:t>
            </a:r>
            <a:r>
              <a:rPr lang="en-GB" sz="1400" dirty="0">
                <a:solidFill>
                  <a:srgbClr val="FF0000"/>
                </a:solidFill>
                <a:latin typeface="+mn-lt"/>
              </a:rPr>
              <a:t>first.*</a:t>
            </a:r>
          </a:p>
          <a:p>
            <a:endParaRPr lang="en-GB" sz="8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mn-lt"/>
                <a:ea typeface="Calibri" panose="020F0502020204030204" pitchFamily="34" charset="0"/>
                <a:cs typeface="Times New Roman" panose="02020603050405020304" pitchFamily="18" charset="0"/>
              </a:rPr>
              <a:t>*Question to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So, now we understand how trees remove CO</a:t>
            </a:r>
            <a:r>
              <a:rPr lang="en-GB" sz="1400" baseline="-25000" dirty="0">
                <a:effectLst/>
                <a:latin typeface="+mn-lt"/>
                <a:ea typeface="Calibri" panose="020F0502020204030204" pitchFamily="34" charset="0"/>
                <a:cs typeface="Times New Roman" panose="02020603050405020304" pitchFamily="18" charset="0"/>
              </a:rPr>
              <a:t>2</a:t>
            </a:r>
            <a:r>
              <a:rPr lang="en-GB" sz="1400" dirty="0">
                <a:effectLst/>
                <a:latin typeface="+mn-lt"/>
                <a:ea typeface="Calibri" panose="020F0502020204030204" pitchFamily="34" charset="0"/>
                <a:cs typeface="Times New Roman" panose="02020603050405020304" pitchFamily="18" charset="0"/>
              </a:rPr>
              <a:t> from the atmosphere, do you think it’s a good idea to plant more of them to help slow climate change?</a:t>
            </a:r>
          </a:p>
        </p:txBody>
      </p:sp>
      <p:sp>
        <p:nvSpPr>
          <p:cNvPr id="4" name="Slide Number Placeholder 3"/>
          <p:cNvSpPr>
            <a:spLocks noGrp="1"/>
          </p:cNvSpPr>
          <p:nvPr>
            <p:ph type="sldNum" sz="quarter" idx="5"/>
          </p:nvPr>
        </p:nvSpPr>
        <p:spPr/>
        <p:txBody>
          <a:bodyPr/>
          <a:lstStyle/>
          <a:p>
            <a:fld id="{1F682B62-B4D4-4663-BA4F-722FD7852818}" type="slidenum">
              <a:rPr lang="en-GB" smtClean="0"/>
              <a:t>4</a:t>
            </a:fld>
            <a:endParaRPr lang="en-GB"/>
          </a:p>
        </p:txBody>
      </p:sp>
    </p:spTree>
    <p:extLst>
      <p:ext uri="{BB962C8B-B14F-4D97-AF65-F5344CB8AC3E}">
        <p14:creationId xmlns:p14="http://schemas.microsoft.com/office/powerpoint/2010/main" val="257997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As well as guzzling up CO</a:t>
            </a:r>
            <a:r>
              <a:rPr lang="en-GB" sz="1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400" dirty="0">
                <a:effectLst/>
                <a:latin typeface="Calibri" panose="020F0502020204030204" pitchFamily="34" charset="0"/>
                <a:ea typeface="Calibri" panose="020F0502020204030204" pitchFamily="34" charset="0"/>
                <a:cs typeface="Times New Roman" panose="02020603050405020304" pitchFamily="18" charset="0"/>
              </a:rPr>
              <a:t>, trees improve our air quality. They remove harmful pollutants from the atmosphere and release oxygen. This gives us clean air to breathe and helps prevent heart and lung diseases, such as asthma. Scientists have discovered that one large oak tree produces enough oxygen in a year to keep a human breathing for a whole year.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Urban trees are particularly important because they help to reduce high levels of air pollution in towns and cities, caused by built-up areas and lots of traffic.</a:t>
            </a:r>
          </a:p>
        </p:txBody>
      </p:sp>
      <p:sp>
        <p:nvSpPr>
          <p:cNvPr id="4" name="Slide Number Placeholder 3"/>
          <p:cNvSpPr>
            <a:spLocks noGrp="1"/>
          </p:cNvSpPr>
          <p:nvPr>
            <p:ph type="sldNum" sz="quarter" idx="5"/>
          </p:nvPr>
        </p:nvSpPr>
        <p:spPr/>
        <p:txBody>
          <a:bodyPr/>
          <a:lstStyle/>
          <a:p>
            <a:fld id="{1F682B62-B4D4-4663-BA4F-722FD7852818}" type="slidenum">
              <a:rPr lang="en-GB" smtClean="0"/>
              <a:t>5</a:t>
            </a:fld>
            <a:endParaRPr lang="en-GB"/>
          </a:p>
        </p:txBody>
      </p:sp>
    </p:spTree>
    <p:extLst>
      <p:ext uri="{BB962C8B-B14F-4D97-AF65-F5344CB8AC3E}">
        <p14:creationId xmlns:p14="http://schemas.microsoft.com/office/powerpoint/2010/main" val="346083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Think about how it feels to be outside on a hot day in the full sun. Now imagine stepping into the shade of a tree – it instantly feels cooler, doesn’t it?</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In urban areas, buildings and roads absorb the sun’s heat which makes town and cities hotter. But trees help keep us cool by providing shade and reflecting the sun’s rays. On a hot day, shady woods can be 10C cooler than city centres! Trees also cool the air by releasing water through their leaves. As this water evaporates it has a cooling effect. This is called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transpiration</a:t>
            </a:r>
            <a:r>
              <a:rPr lang="en-GB" sz="1400" dirty="0">
                <a:effectLst/>
                <a:latin typeface="Calibri" panose="020F0502020204030204" pitchFamily="34" charset="0"/>
                <a:ea typeface="Calibri" panose="020F0502020204030204" pitchFamily="34" charset="0"/>
                <a:cs typeface="Times New Roman" panose="02020603050405020304" pitchFamily="18" charset="0"/>
              </a:rPr>
              <a:t>. The cooling power of trees is especially important when we’re facing rising temperatures due to climate change.</a:t>
            </a:r>
          </a:p>
        </p:txBody>
      </p:sp>
      <p:sp>
        <p:nvSpPr>
          <p:cNvPr id="4" name="Slide Number Placeholder 3"/>
          <p:cNvSpPr>
            <a:spLocks noGrp="1"/>
          </p:cNvSpPr>
          <p:nvPr>
            <p:ph type="sldNum" sz="quarter" idx="5"/>
          </p:nvPr>
        </p:nvSpPr>
        <p:spPr/>
        <p:txBody>
          <a:bodyPr/>
          <a:lstStyle/>
          <a:p>
            <a:fld id="{1F682B62-B4D4-4663-BA4F-722FD7852818}" type="slidenum">
              <a:rPr lang="en-GB" smtClean="0"/>
              <a:t>6</a:t>
            </a:fld>
            <a:endParaRPr lang="en-GB"/>
          </a:p>
        </p:txBody>
      </p:sp>
    </p:spTree>
    <p:extLst>
      <p:ext uri="{BB962C8B-B14F-4D97-AF65-F5344CB8AC3E}">
        <p14:creationId xmlns:p14="http://schemas.microsoft.com/office/powerpoint/2010/main" val="52563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Climate change is triggering more unpredictable and extreme weather, but it’s not just heatwaves that are the problem. Here in the UK, we’re seeing more floods caused by big storms and heavy rainfall.</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But guess what? Trees are formidable flood fighters. Their roots suck moisture from the soil. A mature tree can drink up to 450 litres in a single day – that’s more than two bathtubs! Tree roots also stabilise riverbanks and prevent soil erosion. Tree canopies are important too. As raindrops fall, they hit leaves and branches on the way down. Some of this water gathers on the trees, while the rest continues on to the ground but much more slowly. This is particularly important during heavy rainfall because it prevents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surface runoff</a:t>
            </a:r>
            <a:r>
              <a:rPr lang="en-GB" sz="1400" dirty="0">
                <a:effectLst/>
                <a:latin typeface="Calibri" panose="020F0502020204030204" pitchFamily="34" charset="0"/>
                <a:ea typeface="Calibri" panose="020F0502020204030204" pitchFamily="34" charset="0"/>
                <a:cs typeface="Times New Roman" panose="02020603050405020304" pitchFamily="18" charset="0"/>
              </a:rPr>
              <a:t> – this is when there’s so much water it can’t be absorbed by the soil, so it flows across the ground.</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This shows all the different ways trees reduce the risk of flooding.</a:t>
            </a:r>
          </a:p>
        </p:txBody>
      </p:sp>
      <p:sp>
        <p:nvSpPr>
          <p:cNvPr id="4" name="Slide Number Placeholder 3"/>
          <p:cNvSpPr>
            <a:spLocks noGrp="1"/>
          </p:cNvSpPr>
          <p:nvPr>
            <p:ph type="sldNum" sz="quarter" idx="5"/>
          </p:nvPr>
        </p:nvSpPr>
        <p:spPr/>
        <p:txBody>
          <a:bodyPr/>
          <a:lstStyle/>
          <a:p>
            <a:fld id="{1F682B62-B4D4-4663-BA4F-722FD7852818}" type="slidenum">
              <a:rPr lang="en-GB" smtClean="0"/>
              <a:t>7</a:t>
            </a:fld>
            <a:endParaRPr lang="en-GB"/>
          </a:p>
        </p:txBody>
      </p:sp>
    </p:spTree>
    <p:extLst>
      <p:ext uri="{BB962C8B-B14F-4D97-AF65-F5344CB8AC3E}">
        <p14:creationId xmlns:p14="http://schemas.microsoft.com/office/powerpoint/2010/main" val="343452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Trees create vital habitats for wildlife, providing the food and shelter they need to survive. Many of our best-loved species, such as red squirrels, bats, woodpeckers and stag beetles rely on trees. Different trees are important for different species, but oak trees are particularly special. They support an incredible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2,300 species</a:t>
            </a:r>
            <a:r>
              <a:rPr lang="en-GB" sz="1400" dirty="0">
                <a:effectLst/>
                <a:latin typeface="Calibri" panose="020F0502020204030204" pitchFamily="34" charset="0"/>
                <a:ea typeface="Calibri" panose="020F0502020204030204" pitchFamily="34" charset="0"/>
                <a:cs typeface="Times New Roman" panose="02020603050405020304" pitchFamily="18" charset="0"/>
              </a:rPr>
              <a:t> of birds, mammals, invertebrates, fungi, mosses and lichens – more than any other UK tree!</a:t>
            </a:r>
          </a:p>
        </p:txBody>
      </p:sp>
      <p:sp>
        <p:nvSpPr>
          <p:cNvPr id="4" name="Slide Number Placeholder 3"/>
          <p:cNvSpPr>
            <a:spLocks noGrp="1"/>
          </p:cNvSpPr>
          <p:nvPr>
            <p:ph type="sldNum" sz="quarter" idx="5"/>
          </p:nvPr>
        </p:nvSpPr>
        <p:spPr/>
        <p:txBody>
          <a:bodyPr/>
          <a:lstStyle/>
          <a:p>
            <a:fld id="{1F682B62-B4D4-4663-BA4F-722FD7852818}" type="slidenum">
              <a:rPr lang="en-GB" smtClean="0"/>
              <a:t>8</a:t>
            </a:fld>
            <a:endParaRPr lang="en-GB"/>
          </a:p>
        </p:txBody>
      </p:sp>
    </p:spTree>
    <p:extLst>
      <p:ext uri="{BB962C8B-B14F-4D97-AF65-F5344CB8AC3E}">
        <p14:creationId xmlns:p14="http://schemas.microsoft.com/office/powerpoint/2010/main" val="141537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*Questions to students*</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Hands up if you enjoy spending time outdoors. Where do you go – the woods, local park, waterways? What types of activities do you do there? How do you feel when you’re outside?</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Scientific research shows that spending time outdoors is good for us. </a:t>
            </a:r>
            <a:r>
              <a:rPr lang="en-GB" sz="1400" dirty="0">
                <a:solidFill>
                  <a:srgbClr val="002419"/>
                </a:solidFill>
                <a:effectLst/>
                <a:latin typeface="Calibri" panose="020F0502020204030204" pitchFamily="34" charset="0"/>
                <a:ea typeface="Calibri" panose="020F0502020204030204" pitchFamily="34" charset="0"/>
                <a:cs typeface="Times New Roman" panose="02020603050405020304" pitchFamily="18" charset="0"/>
              </a:rPr>
              <a:t>Exercise is great for maintaining our physical health, but regular exercise in woods or parks can also improve our mental health. </a:t>
            </a:r>
            <a:r>
              <a:rPr lang="en-GB" sz="1400" dirty="0">
                <a:effectLst/>
                <a:latin typeface="Calibri" panose="020F0502020204030204" pitchFamily="34" charset="0"/>
                <a:ea typeface="Calibri" panose="020F0502020204030204" pitchFamily="34" charset="0"/>
                <a:cs typeface="Times New Roman" panose="02020603050405020304" pitchFamily="18" charset="0"/>
              </a:rPr>
              <a:t>Nature is proven to reduce stress, stabilise blood pressure and alleviate anxiety and depression. Has anyone ever been really stressed out but felt much better after going for a walk? </a:t>
            </a:r>
            <a:r>
              <a:rPr lang="en-GB" sz="1400" dirty="0">
                <a:solidFill>
                  <a:srgbClr val="002419"/>
                </a:solidFill>
                <a:effectLst/>
                <a:latin typeface="Calibri" panose="020F0502020204030204" pitchFamily="34" charset="0"/>
                <a:ea typeface="Calibri" panose="020F0502020204030204" pitchFamily="34" charset="0"/>
                <a:cs typeface="Times New Roman" panose="02020603050405020304" pitchFamily="18" charset="0"/>
              </a:rPr>
              <a:t>Studies show the level of </a:t>
            </a:r>
            <a:r>
              <a:rPr lang="en-GB" sz="1400" b="1" dirty="0">
                <a:solidFill>
                  <a:srgbClr val="002419"/>
                </a:solidFill>
                <a:effectLst/>
                <a:latin typeface="Calibri" panose="020F0502020204030204" pitchFamily="34" charset="0"/>
                <a:ea typeface="Calibri" panose="020F0502020204030204" pitchFamily="34" charset="0"/>
                <a:cs typeface="Times New Roman" panose="02020603050405020304" pitchFamily="18" charset="0"/>
              </a:rPr>
              <a:t>cortisol</a:t>
            </a:r>
            <a:r>
              <a:rPr lang="en-GB" sz="1400" dirty="0">
                <a:solidFill>
                  <a:srgbClr val="002419"/>
                </a:solidFill>
                <a:effectLst/>
                <a:latin typeface="Calibri" panose="020F0502020204030204" pitchFamily="34" charset="0"/>
                <a:ea typeface="Calibri" panose="020F0502020204030204" pitchFamily="34" charset="0"/>
                <a:cs typeface="Times New Roman" panose="02020603050405020304" pitchFamily="18" charset="0"/>
              </a:rPr>
              <a:t>, the stress hormone, is lower when walking in nature.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682B62-B4D4-4663-BA4F-722FD7852818}" type="slidenum">
              <a:rPr lang="en-GB" smtClean="0"/>
              <a:t>9</a:t>
            </a:fld>
            <a:endParaRPr lang="en-GB"/>
          </a:p>
        </p:txBody>
      </p:sp>
    </p:spTree>
    <p:extLst>
      <p:ext uri="{BB962C8B-B14F-4D97-AF65-F5344CB8AC3E}">
        <p14:creationId xmlns:p14="http://schemas.microsoft.com/office/powerpoint/2010/main" val="262360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D100974-AEAB-436B-8B6F-EC09830A8657}" type="datetime1">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19460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1512BA-386C-402C-AD38-B662DB8C9969}" type="datetime1">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13152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A17C88-714E-4492-B03E-670322FCCB89}" type="datetime1">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00143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DA6CF2-08E9-4634-95AA-4EC1E57FDB1E}" type="datetime1">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68016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F719D09-F9F6-4394-93BD-EC1F5BD7C672}" type="datetime1">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36035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3F566B6-21D6-4CB1-8EAE-7E59B4B34778}" type="datetime1">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418833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A59DD17-6FBB-48AC-B0B1-9E3A977A1EE3}" type="datetime1">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117105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4E827F4-5108-40C4-8B60-C78292D68571}" type="datetime1">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94314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3FEE1-9B8D-4249-A0B1-13220DDC602C}" type="datetime1">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426051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0E7A436-6172-4F38-B793-823EB491CFCE}" type="datetime1">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375985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EEA4E42-8FE2-4946-AC90-44F3C6DAA671}" type="datetime1">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3342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20C12-A7C5-4BE9-BC85-A06A202CCD85}" type="datetime1">
              <a:rPr lang="en-US" smtClean="0"/>
              <a:t>9/22/2022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94A1-A7A6-A94A-AF2F-8EE78ED1ED12}" type="slidenum">
              <a:rPr lang="en-US" smtClean="0"/>
              <a:t>‹#›</a:t>
            </a:fld>
            <a:endParaRPr lang="en-US"/>
          </a:p>
        </p:txBody>
      </p:sp>
    </p:spTree>
    <p:extLst>
      <p:ext uri="{BB962C8B-B14F-4D97-AF65-F5344CB8AC3E}">
        <p14:creationId xmlns:p14="http://schemas.microsoft.com/office/powerpoint/2010/main" val="4214804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vJY3DTaE0sI?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tree with many branches&#10;&#10;Description automatically generated with medium confidence">
            <a:extLst>
              <a:ext uri="{FF2B5EF4-FFF2-40B4-BE49-F238E27FC236}">
                <a16:creationId xmlns:a16="http://schemas.microsoft.com/office/drawing/2014/main" id="{627544FE-025D-B205-FB8C-26A6D9B17C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82011"/>
            <a:ext cx="9172874" cy="9143998"/>
          </a:xfrm>
          <a:prstGeom prst="rect">
            <a:avLst/>
          </a:prstGeom>
        </p:spPr>
      </p:pic>
      <p:cxnSp>
        <p:nvCxnSpPr>
          <p:cNvPr id="7" name="Straight Connector 6"/>
          <p:cNvCxnSpPr>
            <a:cxnSpLocks/>
            <a:stCxn id="5" idx="2"/>
          </p:cNvCxnSpPr>
          <p:nvPr/>
        </p:nvCxnSpPr>
        <p:spPr>
          <a:xfrm flipH="1">
            <a:off x="4555505" y="3248699"/>
            <a:ext cx="8248" cy="1847345"/>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descr="WTLogoCMYK white.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71999" y="5322953"/>
            <a:ext cx="1800000" cy="1131596"/>
          </a:xfrm>
          <a:prstGeom prst="rect">
            <a:avLst/>
          </a:prstGeom>
        </p:spPr>
      </p:pic>
      <p:sp>
        <p:nvSpPr>
          <p:cNvPr id="5" name="TextBox 4"/>
          <p:cNvSpPr txBox="1"/>
          <p:nvPr/>
        </p:nvSpPr>
        <p:spPr>
          <a:xfrm>
            <a:off x="-8247" y="1186596"/>
            <a:ext cx="9143999" cy="2062103"/>
          </a:xfrm>
          <a:prstGeom prst="rect">
            <a:avLst/>
          </a:prstGeom>
          <a:noFill/>
          <a:effectLst>
            <a:glow rad="228600">
              <a:schemeClr val="accent1">
                <a:satMod val="175000"/>
                <a:alpha val="40000"/>
              </a:schemeClr>
            </a:glow>
          </a:effectLst>
        </p:spPr>
        <p:txBody>
          <a:bodyPr wrap="square" rtlCol="0">
            <a:spAutoFit/>
          </a:bodyPr>
          <a:lstStyle/>
          <a:p>
            <a:pPr algn="ctr"/>
            <a:r>
              <a:rPr lang="en-US" sz="5400" dirty="0">
                <a:solidFill>
                  <a:schemeClr val="bg1"/>
                </a:solidFill>
                <a:effectLst>
                  <a:glow rad="139700">
                    <a:schemeClr val="accent1">
                      <a:satMod val="175000"/>
                      <a:alpha val="40000"/>
                    </a:schemeClr>
                  </a:glow>
                </a:effectLst>
                <a:latin typeface="Andes SemiBold" pitchFamily="50" charset="0"/>
                <a:cs typeface="Andes SemiBold"/>
              </a:rPr>
              <a:t>The </a:t>
            </a:r>
          </a:p>
          <a:p>
            <a:pPr algn="ctr"/>
            <a:r>
              <a:rPr lang="en-US" sz="7400">
                <a:solidFill>
                  <a:schemeClr val="bg1"/>
                </a:solidFill>
                <a:effectLst>
                  <a:glow rad="139700">
                    <a:schemeClr val="accent1">
                      <a:satMod val="175000"/>
                      <a:alpha val="40000"/>
                    </a:schemeClr>
                  </a:glow>
                </a:effectLst>
                <a:latin typeface="Andes SemiBold" pitchFamily="50" charset="0"/>
                <a:cs typeface="Andes SemiBold"/>
              </a:rPr>
              <a:t>Power of Trees</a:t>
            </a:r>
            <a:endParaRPr lang="en-US" sz="7400" dirty="0">
              <a:solidFill>
                <a:schemeClr val="bg1"/>
              </a:solidFill>
              <a:effectLst>
                <a:glow rad="139700">
                  <a:schemeClr val="accent1">
                    <a:satMod val="175000"/>
                    <a:alpha val="40000"/>
                  </a:schemeClr>
                </a:glow>
              </a:effectLst>
              <a:latin typeface="Andes SemiBold" pitchFamily="50" charset="0"/>
              <a:cs typeface="Andes SemiBold"/>
            </a:endParaRPr>
          </a:p>
        </p:txBody>
      </p:sp>
    </p:spTree>
    <p:extLst>
      <p:ext uri="{BB962C8B-B14F-4D97-AF65-F5344CB8AC3E}">
        <p14:creationId xmlns:p14="http://schemas.microsoft.com/office/powerpoint/2010/main" val="3708271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window, indoor&#10;&#10;Description automatically generated">
            <a:extLst>
              <a:ext uri="{FF2B5EF4-FFF2-40B4-BE49-F238E27FC236}">
                <a16:creationId xmlns:a16="http://schemas.microsoft.com/office/drawing/2014/main" id="{920FDFF6-0A73-8A3B-BA7E-0EB64B0D31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601" y="0"/>
            <a:ext cx="9129399" cy="6969211"/>
          </a:xfrm>
          <a:prstGeom prst="rect">
            <a:avLst/>
          </a:prstGeom>
        </p:spPr>
      </p:pic>
      <p:sp>
        <p:nvSpPr>
          <p:cNvPr id="19"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1860A-8FE8-5DBB-C1BB-A37A4F6B8F43}"/>
              </a:ext>
            </a:extLst>
          </p:cNvPr>
          <p:cNvSpPr>
            <a:spLocks noGrp="1"/>
          </p:cNvSpPr>
          <p:nvPr>
            <p:ph type="title"/>
          </p:nvPr>
        </p:nvSpPr>
        <p:spPr>
          <a:xfrm>
            <a:off x="822960" y="325550"/>
            <a:ext cx="7543800" cy="1253868"/>
          </a:xfrm>
          <a:effectLst/>
        </p:spPr>
        <p:txBody>
          <a:bodyPr vert="horz" lIns="91440" tIns="45720" rIns="91440" bIns="45720" rtlCol="0" anchor="b">
            <a:noAutofit/>
          </a:bodyPr>
          <a:lstStyle/>
          <a:p>
            <a:pPr defTabSz="914400">
              <a:lnSpc>
                <a:spcPct val="90000"/>
              </a:lnSpc>
            </a:pPr>
            <a:r>
              <a:rPr lang="en-US" dirty="0">
                <a:solidFill>
                  <a:srgbClr val="FFFFFF"/>
                </a:solidFill>
                <a:effectLst>
                  <a:glow rad="127000">
                    <a:schemeClr val="tx1">
                      <a:alpha val="38000"/>
                    </a:schemeClr>
                  </a:glow>
                </a:effectLst>
              </a:rPr>
              <a:t>Wood is a sustainable resource</a:t>
            </a:r>
          </a:p>
        </p:txBody>
      </p:sp>
      <p:sp>
        <p:nvSpPr>
          <p:cNvPr id="3" name="Content Placeholder 2">
            <a:extLst>
              <a:ext uri="{FF2B5EF4-FFF2-40B4-BE49-F238E27FC236}">
                <a16:creationId xmlns:a16="http://schemas.microsoft.com/office/drawing/2014/main" id="{AA7FF5A8-00C7-D3E3-F983-69DFE51080D5}"/>
              </a:ext>
            </a:extLst>
          </p:cNvPr>
          <p:cNvSpPr>
            <a:spLocks noGrp="1"/>
          </p:cNvSpPr>
          <p:nvPr>
            <p:ph idx="1"/>
          </p:nvPr>
        </p:nvSpPr>
        <p:spPr>
          <a:xfrm>
            <a:off x="825038" y="5481718"/>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defTabSz="914400">
              <a:lnSpc>
                <a:spcPct val="90000"/>
              </a:lnSpc>
              <a:spcBef>
                <a:spcPts val="1000"/>
              </a:spcBef>
              <a:buNone/>
            </a:pPr>
            <a:r>
              <a:rPr lang="en-US" dirty="0">
                <a:solidFill>
                  <a:srgbClr val="FFFFFF"/>
                </a:solidFill>
              </a:rPr>
              <a:t>Trees provide one of the most useful and versatile materials available.</a:t>
            </a:r>
          </a:p>
        </p:txBody>
      </p:sp>
      <p:pic>
        <p:nvPicPr>
          <p:cNvPr id="10" name="Picture 9" descr="WTLogoCMYK white.eps">
            <a:extLst>
              <a:ext uri="{FF2B5EF4-FFF2-40B4-BE49-F238E27FC236}">
                <a16:creationId xmlns:a16="http://schemas.microsoft.com/office/drawing/2014/main" id="{970EE6C8-345F-DBD0-4DB5-450B7D3DA78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425483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grass, ground&#10;&#10;Description automatically generated">
            <a:extLst>
              <a:ext uri="{FF2B5EF4-FFF2-40B4-BE49-F238E27FC236}">
                <a16:creationId xmlns:a16="http://schemas.microsoft.com/office/drawing/2014/main" id="{5FADF153-0476-3D6C-89DA-D585C189DB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3927"/>
            <a:ext cx="9714471" cy="7285853"/>
          </a:xfrm>
          <a:prstGeom prst="rect">
            <a:avLst/>
          </a:prstGeom>
        </p:spPr>
      </p:pic>
      <p:sp>
        <p:nvSpPr>
          <p:cNvPr id="2" name="Title 1">
            <a:extLst>
              <a:ext uri="{FF2B5EF4-FFF2-40B4-BE49-F238E27FC236}">
                <a16:creationId xmlns:a16="http://schemas.microsoft.com/office/drawing/2014/main" id="{4810E571-E2EB-DA1B-9387-697F350ED494}"/>
              </a:ext>
            </a:extLst>
          </p:cNvPr>
          <p:cNvSpPr>
            <a:spLocks noGrp="1"/>
          </p:cNvSpPr>
          <p:nvPr>
            <p:ph type="title"/>
          </p:nvPr>
        </p:nvSpPr>
        <p:spPr>
          <a:xfrm>
            <a:off x="313508" y="274638"/>
            <a:ext cx="8229600" cy="1143000"/>
          </a:xfrm>
        </p:spPr>
        <p:txBody>
          <a:bodyPr/>
          <a:lstStyle/>
          <a:p>
            <a:r>
              <a:rPr lang="en-US" dirty="0">
                <a:effectLst/>
              </a:rPr>
              <a:t>Trees and woods need our help</a:t>
            </a:r>
            <a:endParaRPr lang="en-GB" dirty="0">
              <a:effectLst/>
            </a:endParaRPr>
          </a:p>
        </p:txBody>
      </p:sp>
      <p:sp>
        <p:nvSpPr>
          <p:cNvPr id="3" name="Content Placeholder 2">
            <a:extLst>
              <a:ext uri="{FF2B5EF4-FFF2-40B4-BE49-F238E27FC236}">
                <a16:creationId xmlns:a16="http://schemas.microsoft.com/office/drawing/2014/main" id="{C76BC667-F886-4D97-A1DD-A10BB3E47AF0}"/>
              </a:ext>
            </a:extLst>
          </p:cNvPr>
          <p:cNvSpPr>
            <a:spLocks noGrp="1"/>
          </p:cNvSpPr>
          <p:nvPr>
            <p:ph idx="1"/>
          </p:nvPr>
        </p:nvSpPr>
        <p:spPr>
          <a:xfrm>
            <a:off x="585681" y="4842107"/>
            <a:ext cx="8229600" cy="1741255"/>
          </a:xfrm>
        </p:spPr>
        <p:txBody>
          <a:bodyPr>
            <a:normAutofit lnSpcReduction="10000"/>
          </a:bodyPr>
          <a:lstStyle/>
          <a:p>
            <a:pPr marL="0" indent="0">
              <a:buNone/>
            </a:pPr>
            <a:r>
              <a:rPr lang="en-US" dirty="0">
                <a:solidFill>
                  <a:schemeClr val="bg1"/>
                </a:solidFill>
                <a:effectLst>
                  <a:glow rad="127000">
                    <a:schemeClr val="tx1">
                      <a:alpha val="12000"/>
                    </a:schemeClr>
                  </a:glow>
                  <a:outerShdw blurRad="38100" dist="38100" dir="2700000" algn="tl">
                    <a:srgbClr val="000000">
                      <a:alpha val="43137"/>
                    </a:srgbClr>
                  </a:outerShdw>
                </a:effectLst>
              </a:rPr>
              <a:t>The Woodland Trust</a:t>
            </a:r>
          </a:p>
          <a:p>
            <a:pPr marL="0" indent="0">
              <a:buNone/>
            </a:pPr>
            <a:r>
              <a:rPr lang="en-US" dirty="0">
                <a:solidFill>
                  <a:schemeClr val="bg1"/>
                </a:solidFill>
                <a:effectLst>
                  <a:glow rad="127000">
                    <a:schemeClr val="tx1">
                      <a:alpha val="12000"/>
                    </a:schemeClr>
                  </a:glow>
                  <a:outerShdw blurRad="38100" dist="38100" dir="2700000" algn="tl">
                    <a:srgbClr val="000000">
                      <a:alpha val="43137"/>
                    </a:srgbClr>
                  </a:outerShdw>
                </a:effectLst>
              </a:rPr>
              <a:t>protects trees and woods</a:t>
            </a:r>
          </a:p>
          <a:p>
            <a:pPr marL="0" indent="0">
              <a:buNone/>
            </a:pPr>
            <a:r>
              <a:rPr lang="en-US" dirty="0">
                <a:solidFill>
                  <a:schemeClr val="bg1"/>
                </a:solidFill>
                <a:effectLst>
                  <a:glow rad="127000">
                    <a:schemeClr val="tx1">
                      <a:alpha val="12000"/>
                    </a:schemeClr>
                  </a:glow>
                  <a:outerShdw blurRad="38100" dist="38100" dir="2700000" algn="tl">
                    <a:srgbClr val="000000">
                      <a:alpha val="43137"/>
                    </a:srgbClr>
                  </a:outerShdw>
                </a:effectLst>
              </a:rPr>
              <a:t>from destruction and disease.</a:t>
            </a:r>
            <a:endParaRPr lang="en-GB" dirty="0">
              <a:solidFill>
                <a:schemeClr val="bg1"/>
              </a:solidFill>
              <a:effectLst>
                <a:glow rad="127000">
                  <a:schemeClr val="tx1">
                    <a:alpha val="12000"/>
                  </a:schemeClr>
                </a:glow>
                <a:outerShdw blurRad="38100" dist="38100" dir="2700000" algn="tl">
                  <a:srgbClr val="000000">
                    <a:alpha val="43137"/>
                  </a:srgbClr>
                </a:outerShdw>
              </a:effectLst>
            </a:endParaRPr>
          </a:p>
        </p:txBody>
      </p:sp>
      <p:pic>
        <p:nvPicPr>
          <p:cNvPr id="6" name="Picture 5" descr="WTLogoCMYK white.eps">
            <a:extLst>
              <a:ext uri="{FF2B5EF4-FFF2-40B4-BE49-F238E27FC236}">
                <a16:creationId xmlns:a16="http://schemas.microsoft.com/office/drawing/2014/main" id="{47E105C6-ED62-D107-06E7-9BD4EE6AED8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336155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ream in a forest&#10;&#10;Description automatically generated with low confidence">
            <a:extLst>
              <a:ext uri="{FF2B5EF4-FFF2-40B4-BE49-F238E27FC236}">
                <a16:creationId xmlns:a16="http://schemas.microsoft.com/office/drawing/2014/main" id="{1C285762-CE0D-7045-09BE-A2AD2C0919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2" name="Title 1">
            <a:extLst>
              <a:ext uri="{FF2B5EF4-FFF2-40B4-BE49-F238E27FC236}">
                <a16:creationId xmlns:a16="http://schemas.microsoft.com/office/drawing/2014/main" id="{B742B442-62C8-171F-A44E-6318427D75EB}"/>
              </a:ext>
            </a:extLst>
          </p:cNvPr>
          <p:cNvSpPr>
            <a:spLocks noGrp="1"/>
          </p:cNvSpPr>
          <p:nvPr>
            <p:ph type="title"/>
          </p:nvPr>
        </p:nvSpPr>
        <p:spPr>
          <a:xfrm>
            <a:off x="457200" y="431392"/>
            <a:ext cx="8229600" cy="1143000"/>
          </a:xfrm>
        </p:spPr>
        <p:txBody>
          <a:bodyPr>
            <a:noAutofit/>
          </a:bodyPr>
          <a:lstStyle/>
          <a:p>
            <a:r>
              <a:rPr lang="en-GB" dirty="0">
                <a:solidFill>
                  <a:schemeClr val="bg1"/>
                </a:solidFill>
                <a:effectLst>
                  <a:glow rad="127000">
                    <a:schemeClr val="tx1">
                      <a:alpha val="28000"/>
                    </a:schemeClr>
                  </a:glow>
                  <a:outerShdw blurRad="38100" dist="38100" dir="2700000" algn="tl">
                    <a:srgbClr val="000000">
                      <a:alpha val="43137"/>
                    </a:srgbClr>
                  </a:outerShdw>
                </a:effectLst>
              </a:rPr>
              <a:t>Ancient woodland is irreplaceable</a:t>
            </a:r>
          </a:p>
        </p:txBody>
      </p:sp>
      <p:sp>
        <p:nvSpPr>
          <p:cNvPr id="3" name="Content Placeholder 2">
            <a:extLst>
              <a:ext uri="{FF2B5EF4-FFF2-40B4-BE49-F238E27FC236}">
                <a16:creationId xmlns:a16="http://schemas.microsoft.com/office/drawing/2014/main" id="{317FBEEE-CFDD-9AD3-AB45-0F7CFA273615}"/>
              </a:ext>
            </a:extLst>
          </p:cNvPr>
          <p:cNvSpPr>
            <a:spLocks noGrp="1"/>
          </p:cNvSpPr>
          <p:nvPr>
            <p:ph idx="1"/>
          </p:nvPr>
        </p:nvSpPr>
        <p:spPr>
          <a:xfrm>
            <a:off x="457200" y="5953990"/>
            <a:ext cx="8229600" cy="795627"/>
          </a:xfrm>
        </p:spPr>
        <p:txBody>
          <a:bodyPr/>
          <a:lstStyle/>
          <a:p>
            <a:pPr marL="0" indent="0" algn="ctr">
              <a:buNone/>
            </a:pPr>
            <a:r>
              <a:rPr lang="en-US" dirty="0">
                <a:solidFill>
                  <a:schemeClr val="bg1"/>
                </a:solidFill>
                <a:effectLst>
                  <a:glow rad="127000">
                    <a:schemeClr val="tx1">
                      <a:alpha val="26000"/>
                    </a:schemeClr>
                  </a:glow>
                  <a:outerShdw blurRad="38100" dist="38100" dir="2700000" algn="tl">
                    <a:srgbClr val="000000">
                      <a:alpha val="43137"/>
                    </a:srgbClr>
                  </a:outerShdw>
                </a:effectLst>
              </a:rPr>
              <a:t>Once it’s gone, it’s lost forever.</a:t>
            </a:r>
            <a:endParaRPr lang="en-GB" dirty="0">
              <a:solidFill>
                <a:schemeClr val="bg1"/>
              </a:solidFill>
              <a:effectLst>
                <a:glow rad="127000">
                  <a:schemeClr val="tx1">
                    <a:alpha val="26000"/>
                  </a:schemeClr>
                </a:glow>
                <a:outerShdw blurRad="38100" dist="38100" dir="2700000" algn="tl">
                  <a:srgbClr val="000000">
                    <a:alpha val="43137"/>
                  </a:srgbClr>
                </a:outerShdw>
              </a:effectLst>
            </a:endParaRPr>
          </a:p>
        </p:txBody>
      </p:sp>
      <p:pic>
        <p:nvPicPr>
          <p:cNvPr id="6" name="Picture 5" descr="WTLogoCMYK white.eps">
            <a:extLst>
              <a:ext uri="{FF2B5EF4-FFF2-40B4-BE49-F238E27FC236}">
                <a16:creationId xmlns:a16="http://schemas.microsoft.com/office/drawing/2014/main" id="{B3CEE8AD-66C7-BF19-A994-E6E18E332BF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350965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river, nature&#10;&#10;Description automatically generated">
            <a:extLst>
              <a:ext uri="{FF2B5EF4-FFF2-40B4-BE49-F238E27FC236}">
                <a16:creationId xmlns:a16="http://schemas.microsoft.com/office/drawing/2014/main" id="{EEA7591A-122C-4736-2827-70B8C2B269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84703"/>
          </a:xfrm>
          <a:prstGeom prst="rect">
            <a:avLst/>
          </a:prstGeom>
        </p:spPr>
      </p:pic>
      <p:sp>
        <p:nvSpPr>
          <p:cNvPr id="2" name="Title 1">
            <a:extLst>
              <a:ext uri="{FF2B5EF4-FFF2-40B4-BE49-F238E27FC236}">
                <a16:creationId xmlns:a16="http://schemas.microsoft.com/office/drawing/2014/main" id="{33B9507A-B315-0D5D-8BA0-D9436D8239FE}"/>
              </a:ext>
            </a:extLst>
          </p:cNvPr>
          <p:cNvSpPr>
            <a:spLocks noGrp="1"/>
          </p:cNvSpPr>
          <p:nvPr>
            <p:ph type="title"/>
          </p:nvPr>
        </p:nvSpPr>
        <p:spPr>
          <a:xfrm>
            <a:off x="457200" y="503238"/>
            <a:ext cx="8229600" cy="1143000"/>
          </a:xfrm>
        </p:spPr>
        <p:txBody>
          <a:bodyPr>
            <a:noAutofit/>
          </a:bodyPr>
          <a:lstStyle/>
          <a:p>
            <a:r>
              <a:rPr lang="en-US" dirty="0">
                <a:solidFill>
                  <a:schemeClr val="bg1"/>
                </a:solidFill>
                <a:effectLst>
                  <a:glow rad="419100">
                    <a:schemeClr val="tx1">
                      <a:alpha val="38000"/>
                    </a:schemeClr>
                  </a:glow>
                </a:effectLst>
              </a:rPr>
              <a:t>Bringing damaged woods </a:t>
            </a:r>
            <a:br>
              <a:rPr lang="en-US" dirty="0">
                <a:solidFill>
                  <a:schemeClr val="bg1"/>
                </a:solidFill>
                <a:effectLst>
                  <a:glow rad="419100">
                    <a:schemeClr val="tx1">
                      <a:alpha val="38000"/>
                    </a:schemeClr>
                  </a:glow>
                </a:effectLst>
              </a:rPr>
            </a:br>
            <a:r>
              <a:rPr lang="en-US" dirty="0">
                <a:solidFill>
                  <a:schemeClr val="bg1"/>
                </a:solidFill>
                <a:effectLst>
                  <a:glow rad="419100">
                    <a:schemeClr val="tx1">
                      <a:alpha val="38000"/>
                    </a:schemeClr>
                  </a:glow>
                </a:effectLst>
              </a:rPr>
              <a:t>back to life</a:t>
            </a:r>
            <a:endParaRPr lang="en-GB" dirty="0">
              <a:solidFill>
                <a:schemeClr val="bg1"/>
              </a:solidFill>
              <a:effectLst>
                <a:glow rad="419100">
                  <a:schemeClr val="tx1">
                    <a:alpha val="38000"/>
                  </a:schemeClr>
                </a:glow>
              </a:effectLst>
            </a:endParaRPr>
          </a:p>
        </p:txBody>
      </p:sp>
      <p:sp>
        <p:nvSpPr>
          <p:cNvPr id="3" name="Content Placeholder 2">
            <a:extLst>
              <a:ext uri="{FF2B5EF4-FFF2-40B4-BE49-F238E27FC236}">
                <a16:creationId xmlns:a16="http://schemas.microsoft.com/office/drawing/2014/main" id="{4A2BBC54-7FB1-B9A0-7A76-06B7D4BFE44B}"/>
              </a:ext>
            </a:extLst>
          </p:cNvPr>
          <p:cNvSpPr>
            <a:spLocks noGrp="1"/>
          </p:cNvSpPr>
          <p:nvPr>
            <p:ph idx="1"/>
          </p:nvPr>
        </p:nvSpPr>
        <p:spPr>
          <a:xfrm>
            <a:off x="476250" y="5419582"/>
            <a:ext cx="8229600" cy="1143000"/>
          </a:xfrm>
          <a:effectLst>
            <a:glow rad="127000">
              <a:schemeClr val="tx1"/>
            </a:glow>
          </a:effectLst>
        </p:spPr>
        <p:txBody>
          <a:bodyPr/>
          <a:lstStyle/>
          <a:p>
            <a:pPr marL="0" indent="0" algn="ctr">
              <a:buNone/>
            </a:pPr>
            <a:r>
              <a:rPr lang="en-US" dirty="0">
                <a:solidFill>
                  <a:schemeClr val="bg1"/>
                </a:solidFill>
                <a:effectLst>
                  <a:glow rad="127000">
                    <a:schemeClr val="tx1">
                      <a:alpha val="26000"/>
                    </a:schemeClr>
                  </a:glow>
                  <a:outerShdw blurRad="38100" dist="38100" dir="2700000" algn="tl">
                    <a:srgbClr val="000000">
                      <a:alpha val="43137"/>
                    </a:srgbClr>
                  </a:outerShdw>
                </a:effectLst>
              </a:rPr>
              <a:t>The Woodland Trust restores </a:t>
            </a:r>
            <a:br>
              <a:rPr lang="en-US" dirty="0">
                <a:solidFill>
                  <a:schemeClr val="bg1"/>
                </a:solidFill>
                <a:effectLst>
                  <a:glow rad="127000">
                    <a:schemeClr val="tx1">
                      <a:alpha val="26000"/>
                    </a:schemeClr>
                  </a:glow>
                  <a:outerShdw blurRad="38100" dist="38100" dir="2700000" algn="tl">
                    <a:srgbClr val="000000">
                      <a:alpha val="43137"/>
                    </a:srgbClr>
                  </a:outerShdw>
                </a:effectLst>
              </a:rPr>
            </a:br>
            <a:r>
              <a:rPr lang="en-US" dirty="0">
                <a:solidFill>
                  <a:schemeClr val="bg1"/>
                </a:solidFill>
                <a:effectLst>
                  <a:glow rad="127000">
                    <a:schemeClr val="tx1">
                      <a:alpha val="26000"/>
                    </a:schemeClr>
                  </a:glow>
                  <a:outerShdw blurRad="38100" dist="38100" dir="2700000" algn="tl">
                    <a:srgbClr val="000000">
                      <a:alpha val="43137"/>
                    </a:srgbClr>
                  </a:outerShdw>
                </a:effectLst>
              </a:rPr>
              <a:t>ancient woodland</a:t>
            </a:r>
            <a:r>
              <a:rPr lang="en-US" dirty="0">
                <a:solidFill>
                  <a:schemeClr val="bg1"/>
                </a:solidFill>
                <a:effectLst>
                  <a:glow rad="127000">
                    <a:schemeClr val="bg1">
                      <a:alpha val="44000"/>
                    </a:schemeClr>
                  </a:glow>
                  <a:outerShdw blurRad="38100" dist="38100" dir="2700000" algn="tl">
                    <a:srgbClr val="000000">
                      <a:alpha val="43137"/>
                    </a:srgbClr>
                  </a:outerShdw>
                </a:effectLst>
              </a:rPr>
              <a:t>.</a:t>
            </a:r>
            <a:endParaRPr lang="en-GB" dirty="0">
              <a:solidFill>
                <a:schemeClr val="bg1"/>
              </a:solidFill>
              <a:effectLst>
                <a:glow rad="127000">
                  <a:schemeClr val="bg1">
                    <a:alpha val="44000"/>
                  </a:schemeClr>
                </a:glow>
                <a:outerShdw blurRad="38100" dist="38100" dir="2700000" algn="tl">
                  <a:srgbClr val="000000">
                    <a:alpha val="43137"/>
                  </a:srgbClr>
                </a:outerShdw>
              </a:effectLst>
            </a:endParaRPr>
          </a:p>
        </p:txBody>
      </p:sp>
      <p:pic>
        <p:nvPicPr>
          <p:cNvPr id="5" name="Picture 4" descr="WTLogoCMYK white.eps">
            <a:extLst>
              <a:ext uri="{FF2B5EF4-FFF2-40B4-BE49-F238E27FC236}">
                <a16:creationId xmlns:a16="http://schemas.microsoft.com/office/drawing/2014/main" id="{254F1CE1-B527-C6F6-A77B-04BAEAABD11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322092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ss, outdoor, sky, field&#10;&#10;Description automatically generated">
            <a:extLst>
              <a:ext uri="{FF2B5EF4-FFF2-40B4-BE49-F238E27FC236}">
                <a16:creationId xmlns:a16="http://schemas.microsoft.com/office/drawing/2014/main" id="{02A0FA38-DFB3-F281-3612-8C52804474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40" y="-154822"/>
            <a:ext cx="9171840" cy="7189467"/>
          </a:xfrm>
          <a:prstGeom prst="rect">
            <a:avLst/>
          </a:prstGeom>
        </p:spPr>
      </p:pic>
      <p:sp>
        <p:nvSpPr>
          <p:cNvPr id="2" name="Title 1">
            <a:extLst>
              <a:ext uri="{FF2B5EF4-FFF2-40B4-BE49-F238E27FC236}">
                <a16:creationId xmlns:a16="http://schemas.microsoft.com/office/drawing/2014/main" id="{22CE8340-9868-9BA6-48EE-EA4D474EFCE1}"/>
              </a:ext>
            </a:extLst>
          </p:cNvPr>
          <p:cNvSpPr>
            <a:spLocks noGrp="1"/>
          </p:cNvSpPr>
          <p:nvPr>
            <p:ph type="title"/>
          </p:nvPr>
        </p:nvSpPr>
        <p:spPr/>
        <p:txBody>
          <a:bodyPr/>
          <a:lstStyle/>
          <a:p>
            <a:r>
              <a:rPr lang="en-US" dirty="0"/>
              <a:t>55 million trees…and counting!</a:t>
            </a:r>
            <a:endParaRPr lang="en-GB" dirty="0"/>
          </a:p>
        </p:txBody>
      </p:sp>
      <p:sp>
        <p:nvSpPr>
          <p:cNvPr id="3" name="Content Placeholder 2">
            <a:extLst>
              <a:ext uri="{FF2B5EF4-FFF2-40B4-BE49-F238E27FC236}">
                <a16:creationId xmlns:a16="http://schemas.microsoft.com/office/drawing/2014/main" id="{0D1FC2FD-C743-CC68-7112-D1C72A85547A}"/>
              </a:ext>
            </a:extLst>
          </p:cNvPr>
          <p:cNvSpPr>
            <a:spLocks noGrp="1"/>
          </p:cNvSpPr>
          <p:nvPr>
            <p:ph idx="1"/>
          </p:nvPr>
        </p:nvSpPr>
        <p:spPr>
          <a:xfrm>
            <a:off x="457200" y="1267691"/>
            <a:ext cx="8229600" cy="4525963"/>
          </a:xfrm>
        </p:spPr>
        <p:txBody>
          <a:bodyPr>
            <a:normAutofit/>
          </a:bodyPr>
          <a:lstStyle/>
          <a:p>
            <a:pPr marL="0" indent="0">
              <a:buNone/>
            </a:pPr>
            <a:r>
              <a:rPr lang="en-US" sz="2800" dirty="0"/>
              <a:t>The Woodland Trust plants </a:t>
            </a:r>
            <a:br>
              <a:rPr lang="en-US" sz="2800" dirty="0"/>
            </a:br>
            <a:r>
              <a:rPr lang="en-US" sz="2800" dirty="0"/>
              <a:t>trees to combat climate </a:t>
            </a:r>
            <a:br>
              <a:rPr lang="en-US" sz="2800" dirty="0"/>
            </a:br>
            <a:r>
              <a:rPr lang="en-US" sz="2800" dirty="0"/>
              <a:t>change and build a greener </a:t>
            </a:r>
            <a:br>
              <a:rPr lang="en-US" sz="2800" dirty="0"/>
            </a:br>
            <a:r>
              <a:rPr lang="en-US" sz="2800" dirty="0"/>
              <a:t>future for the UK.</a:t>
            </a:r>
            <a:endParaRPr lang="en-GB" sz="2800" dirty="0"/>
          </a:p>
        </p:txBody>
      </p:sp>
      <p:pic>
        <p:nvPicPr>
          <p:cNvPr id="5" name="Picture 4" descr="WTLogoCMYK white.eps">
            <a:extLst>
              <a:ext uri="{FF2B5EF4-FFF2-40B4-BE49-F238E27FC236}">
                <a16:creationId xmlns:a16="http://schemas.microsoft.com/office/drawing/2014/main" id="{B007DA24-F032-A6B8-6DE8-2DED33AEA67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345748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in a field&#10;&#10;Description automatically generated with medium confidence">
            <a:extLst>
              <a:ext uri="{FF2B5EF4-FFF2-40B4-BE49-F238E27FC236}">
                <a16:creationId xmlns:a16="http://schemas.microsoft.com/office/drawing/2014/main" id="{EBDA59FC-3B92-D1EB-A2EA-64BD22E810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2C2E2D68-EAF7-BA3B-14E4-459E1C63715C}"/>
              </a:ext>
            </a:extLst>
          </p:cNvPr>
          <p:cNvSpPr>
            <a:spLocks noGrp="1"/>
          </p:cNvSpPr>
          <p:nvPr>
            <p:ph type="title"/>
          </p:nvPr>
        </p:nvSpPr>
        <p:spPr/>
        <p:txBody>
          <a:bodyPr/>
          <a:lstStyle/>
          <a:p>
            <a:r>
              <a:rPr lang="en-GB" dirty="0"/>
              <a:t>Young People’s Forest</a:t>
            </a:r>
          </a:p>
        </p:txBody>
      </p:sp>
      <p:sp>
        <p:nvSpPr>
          <p:cNvPr id="3" name="Content Placeholder 2">
            <a:extLst>
              <a:ext uri="{FF2B5EF4-FFF2-40B4-BE49-F238E27FC236}">
                <a16:creationId xmlns:a16="http://schemas.microsoft.com/office/drawing/2014/main" id="{76039A13-5209-0194-9602-D60459BA52BA}"/>
              </a:ext>
            </a:extLst>
          </p:cNvPr>
          <p:cNvSpPr>
            <a:spLocks noGrp="1"/>
          </p:cNvSpPr>
          <p:nvPr>
            <p:ph idx="1"/>
          </p:nvPr>
        </p:nvSpPr>
        <p:spPr>
          <a:xfrm>
            <a:off x="981941" y="1600200"/>
            <a:ext cx="7180118" cy="4525963"/>
          </a:xfrm>
        </p:spPr>
        <p:txBody>
          <a:bodyPr/>
          <a:lstStyle/>
          <a:p>
            <a:pPr marL="0" indent="0" algn="ctr">
              <a:buNone/>
            </a:pPr>
            <a:r>
              <a:rPr lang="en-US" dirty="0"/>
              <a:t>The UK’s first forest created by and for young people.</a:t>
            </a:r>
            <a:endParaRPr lang="en-GB" dirty="0"/>
          </a:p>
        </p:txBody>
      </p:sp>
      <p:sp>
        <p:nvSpPr>
          <p:cNvPr id="4" name="TextBox 3">
            <a:extLst>
              <a:ext uri="{FF2B5EF4-FFF2-40B4-BE49-F238E27FC236}">
                <a16:creationId xmlns:a16="http://schemas.microsoft.com/office/drawing/2014/main" id="{21278034-B853-EB13-DB42-2F696D595415}"/>
              </a:ext>
            </a:extLst>
          </p:cNvPr>
          <p:cNvSpPr txBox="1"/>
          <p:nvPr/>
        </p:nvSpPr>
        <p:spPr>
          <a:xfrm>
            <a:off x="4343400" y="4191000"/>
            <a:ext cx="734240" cy="369332"/>
          </a:xfrm>
          <a:prstGeom prst="rect">
            <a:avLst/>
          </a:prstGeom>
          <a:noFill/>
        </p:spPr>
        <p:txBody>
          <a:bodyPr wrap="none" rtlCol="0">
            <a:spAutoFit/>
          </a:bodyPr>
          <a:lstStyle/>
          <a:p>
            <a:r>
              <a:rPr lang="en-GB" dirty="0"/>
              <a:t>Mead</a:t>
            </a:r>
          </a:p>
        </p:txBody>
      </p:sp>
      <p:pic>
        <p:nvPicPr>
          <p:cNvPr id="6" name="Picture 5" descr="WTLogoCMYK white.eps">
            <a:extLst>
              <a:ext uri="{FF2B5EF4-FFF2-40B4-BE49-F238E27FC236}">
                <a16:creationId xmlns:a16="http://schemas.microsoft.com/office/drawing/2014/main" id="{C8E02BC3-3B65-5251-FE76-4CEFDAAA602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255658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walking on a path in a forest&#10;&#10;Description automatically generated with medium confidence">
            <a:extLst>
              <a:ext uri="{FF2B5EF4-FFF2-40B4-BE49-F238E27FC236}">
                <a16:creationId xmlns:a16="http://schemas.microsoft.com/office/drawing/2014/main" id="{C0671540-635F-E2C7-88BD-1BD3EA3E5F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2" name="Title 1">
            <a:extLst>
              <a:ext uri="{FF2B5EF4-FFF2-40B4-BE49-F238E27FC236}">
                <a16:creationId xmlns:a16="http://schemas.microsoft.com/office/drawing/2014/main" id="{C5E10F33-E184-2815-6352-F8B1CA0706C2}"/>
              </a:ext>
            </a:extLst>
          </p:cNvPr>
          <p:cNvSpPr>
            <a:spLocks noGrp="1"/>
          </p:cNvSpPr>
          <p:nvPr>
            <p:ph type="title"/>
          </p:nvPr>
        </p:nvSpPr>
        <p:spPr>
          <a:xfrm>
            <a:off x="457199" y="4781232"/>
            <a:ext cx="8328751" cy="1143000"/>
          </a:xfrm>
        </p:spPr>
        <p:txBody>
          <a:bodyPr>
            <a:normAutofit fontScale="90000"/>
          </a:bodyPr>
          <a:lstStyle/>
          <a:p>
            <a:r>
              <a:rPr lang="en-US" dirty="0">
                <a:solidFill>
                  <a:schemeClr val="bg1"/>
                </a:solidFill>
                <a:effectLst>
                  <a:outerShdw blurRad="38100" dist="38100" dir="2700000" algn="tl">
                    <a:srgbClr val="000000">
                      <a:alpha val="43137"/>
                    </a:srgbClr>
                  </a:outerShdw>
                </a:effectLst>
              </a:rPr>
              <a:t>Over 1,000 woods across the UK</a:t>
            </a:r>
            <a:endParaRPr lang="en-GB"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18B6B32-BFC7-B0D6-2A6B-D64476DFDAB3}"/>
              </a:ext>
            </a:extLst>
          </p:cNvPr>
          <p:cNvSpPr>
            <a:spLocks noGrp="1"/>
          </p:cNvSpPr>
          <p:nvPr>
            <p:ph idx="1"/>
          </p:nvPr>
        </p:nvSpPr>
        <p:spPr>
          <a:xfrm>
            <a:off x="506774" y="5668089"/>
            <a:ext cx="8229600" cy="512285"/>
          </a:xfrm>
        </p:spPr>
        <p:txBody>
          <a:bodyPr>
            <a:noAutofit/>
          </a:bodyPr>
          <a:lstStyle/>
          <a:p>
            <a:pPr marL="0" indent="0" algn="ctr">
              <a:buNone/>
            </a:pPr>
            <a:r>
              <a:rPr lang="en-US" dirty="0">
                <a:solidFill>
                  <a:schemeClr val="bg1"/>
                </a:solidFill>
                <a:effectLst>
                  <a:outerShdw blurRad="38100" dist="38100" dir="2700000" algn="tl">
                    <a:srgbClr val="000000">
                      <a:alpha val="43137"/>
                    </a:srgbClr>
                  </a:outerShdw>
                </a:effectLst>
              </a:rPr>
              <a:t>Free for everyone to visit and enjoy.</a:t>
            </a:r>
            <a:endParaRPr lang="en-GB" dirty="0">
              <a:solidFill>
                <a:schemeClr val="bg1"/>
              </a:solidFill>
              <a:effectLst>
                <a:outerShdw blurRad="38100" dist="38100" dir="2700000" algn="tl">
                  <a:srgbClr val="000000">
                    <a:alpha val="43137"/>
                  </a:srgbClr>
                </a:outerShdw>
              </a:effectLst>
            </a:endParaRPr>
          </a:p>
        </p:txBody>
      </p:sp>
      <p:pic>
        <p:nvPicPr>
          <p:cNvPr id="5" name="Picture 4" descr="WTLogoCMYK white.eps">
            <a:extLst>
              <a:ext uri="{FF2B5EF4-FFF2-40B4-BE49-F238E27FC236}">
                <a16:creationId xmlns:a16="http://schemas.microsoft.com/office/drawing/2014/main" id="{0F04D676-AFAF-6483-DDF0-D63FF1AE3A5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300103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3784-332F-793B-D2B5-083E2777F838}"/>
              </a:ext>
            </a:extLst>
          </p:cNvPr>
          <p:cNvSpPr>
            <a:spLocks noGrp="1"/>
          </p:cNvSpPr>
          <p:nvPr>
            <p:ph type="title"/>
          </p:nvPr>
        </p:nvSpPr>
        <p:spPr/>
        <p:txBody>
          <a:bodyPr/>
          <a:lstStyle/>
          <a:p>
            <a:r>
              <a:rPr lang="en-US" dirty="0"/>
              <a:t>How you can get involved</a:t>
            </a:r>
            <a:endParaRPr lang="en-GB" dirty="0"/>
          </a:p>
        </p:txBody>
      </p:sp>
      <p:sp>
        <p:nvSpPr>
          <p:cNvPr id="3" name="Content Placeholder 2">
            <a:extLst>
              <a:ext uri="{FF2B5EF4-FFF2-40B4-BE49-F238E27FC236}">
                <a16:creationId xmlns:a16="http://schemas.microsoft.com/office/drawing/2014/main" id="{E940378D-DF26-E9B6-3E27-2C61CA3540F5}"/>
              </a:ext>
            </a:extLst>
          </p:cNvPr>
          <p:cNvSpPr>
            <a:spLocks noGrp="1"/>
          </p:cNvSpPr>
          <p:nvPr>
            <p:ph idx="1"/>
          </p:nvPr>
        </p:nvSpPr>
        <p:spPr>
          <a:xfrm>
            <a:off x="457200" y="5449043"/>
            <a:ext cx="8229600" cy="1397643"/>
          </a:xfrm>
        </p:spPr>
        <p:txBody>
          <a:bodyPr>
            <a:normAutofit/>
          </a:bodyPr>
          <a:lstStyle/>
          <a:p>
            <a:pPr marL="0" indent="0" algn="ctr">
              <a:buNone/>
            </a:pPr>
            <a:r>
              <a:rPr lang="en-US" sz="2400" dirty="0"/>
              <a:t>The Woodland Trust has over 13,000 schools registered </a:t>
            </a:r>
            <a:br>
              <a:rPr lang="en-US" sz="2400" dirty="0"/>
            </a:br>
            <a:r>
              <a:rPr lang="en-US" sz="2400" dirty="0"/>
              <a:t>on its Green Tree Schools Award.</a:t>
            </a:r>
          </a:p>
          <a:p>
            <a:pPr marL="0" indent="0" algn="ctr">
              <a:buNone/>
            </a:pPr>
            <a:r>
              <a:rPr lang="en-US" sz="2400" b="1" dirty="0"/>
              <a:t>woodlandtrust.org.uk/award</a:t>
            </a:r>
          </a:p>
          <a:p>
            <a:pPr marL="0" indent="0">
              <a:buNone/>
            </a:pPr>
            <a:endParaRPr lang="en-GB" dirty="0"/>
          </a:p>
        </p:txBody>
      </p:sp>
      <p:pic>
        <p:nvPicPr>
          <p:cNvPr id="7" name="Graphic 6">
            <a:extLst>
              <a:ext uri="{FF2B5EF4-FFF2-40B4-BE49-F238E27FC236}">
                <a16:creationId xmlns:a16="http://schemas.microsoft.com/office/drawing/2014/main" id="{F96FBA0E-EE36-1392-4735-99FED1EC93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6004" y="1417638"/>
            <a:ext cx="3731991" cy="3767466"/>
          </a:xfrm>
          <a:prstGeom prst="rect">
            <a:avLst/>
          </a:prstGeom>
        </p:spPr>
      </p:pic>
    </p:spTree>
    <p:extLst>
      <p:ext uri="{BB962C8B-B14F-4D97-AF65-F5344CB8AC3E}">
        <p14:creationId xmlns:p14="http://schemas.microsoft.com/office/powerpoint/2010/main" val="92987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walking outside a building&#10;&#10;Description automatically generated with medium confidence">
            <a:extLst>
              <a:ext uri="{FF2B5EF4-FFF2-40B4-BE49-F238E27FC236}">
                <a16:creationId xmlns:a16="http://schemas.microsoft.com/office/drawing/2014/main" id="{2789C7F8-9B30-56E3-099C-188490E152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68544"/>
            <a:ext cx="9143999" cy="7194707"/>
          </a:xfrm>
          <a:prstGeom prst="rect">
            <a:avLst/>
          </a:prstGeom>
        </p:spPr>
      </p:pic>
      <p:sp>
        <p:nvSpPr>
          <p:cNvPr id="9" name="Rectangle 8">
            <a:extLst>
              <a:ext uri="{FF2B5EF4-FFF2-40B4-BE49-F238E27FC236}">
                <a16:creationId xmlns:a16="http://schemas.microsoft.com/office/drawing/2014/main" id="{E3EB5C33-C231-C8D3-3358-49F7AF41A798}"/>
              </a:ext>
            </a:extLst>
          </p:cNvPr>
          <p:cNvSpPr/>
          <p:nvPr/>
        </p:nvSpPr>
        <p:spPr>
          <a:xfrm>
            <a:off x="0" y="5257801"/>
            <a:ext cx="9237517" cy="1600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21F0622-EED8-DB98-4939-707D4623A36D}"/>
              </a:ext>
            </a:extLst>
          </p:cNvPr>
          <p:cNvSpPr>
            <a:spLocks noGrp="1"/>
          </p:cNvSpPr>
          <p:nvPr>
            <p:ph type="title"/>
          </p:nvPr>
        </p:nvSpPr>
        <p:spPr>
          <a:xfrm>
            <a:off x="457200" y="5147841"/>
            <a:ext cx="8229600" cy="1143000"/>
          </a:xfrm>
        </p:spPr>
        <p:txBody>
          <a:bodyPr/>
          <a:lstStyle/>
          <a:p>
            <a:r>
              <a:rPr lang="en-GB" dirty="0"/>
              <a:t>Dig in!</a:t>
            </a:r>
          </a:p>
        </p:txBody>
      </p:sp>
      <p:sp>
        <p:nvSpPr>
          <p:cNvPr id="3" name="Content Placeholder 2">
            <a:extLst>
              <a:ext uri="{FF2B5EF4-FFF2-40B4-BE49-F238E27FC236}">
                <a16:creationId xmlns:a16="http://schemas.microsoft.com/office/drawing/2014/main" id="{7DA70C60-53E6-24B6-FA06-659A330F5A6F}"/>
              </a:ext>
            </a:extLst>
          </p:cNvPr>
          <p:cNvSpPr>
            <a:spLocks noGrp="1"/>
          </p:cNvSpPr>
          <p:nvPr>
            <p:ph idx="1"/>
          </p:nvPr>
        </p:nvSpPr>
        <p:spPr>
          <a:xfrm>
            <a:off x="1311292" y="5989638"/>
            <a:ext cx="6614932" cy="868362"/>
          </a:xfrm>
        </p:spPr>
        <p:txBody>
          <a:bodyPr>
            <a:noAutofit/>
          </a:bodyPr>
          <a:lstStyle/>
          <a:p>
            <a:pPr marL="0" indent="0" algn="ctr">
              <a:buNone/>
            </a:pPr>
            <a:r>
              <a:rPr lang="en-US" sz="2400" dirty="0"/>
              <a:t>Plant trees with your school or community.</a:t>
            </a:r>
            <a:endParaRPr lang="en-GB" sz="2400" dirty="0"/>
          </a:p>
        </p:txBody>
      </p:sp>
      <p:pic>
        <p:nvPicPr>
          <p:cNvPr id="5" name="Picture 4">
            <a:extLst>
              <a:ext uri="{FF2B5EF4-FFF2-40B4-BE49-F238E27FC236}">
                <a16:creationId xmlns:a16="http://schemas.microsoft.com/office/drawing/2014/main" id="{5A83F9F8-63A1-EB47-2C7D-FD392BF9ED9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8384" y="6093296"/>
            <a:ext cx="802048" cy="504494"/>
          </a:xfrm>
          <a:prstGeom prst="rect">
            <a:avLst/>
          </a:prstGeom>
          <a:noFill/>
        </p:spPr>
      </p:pic>
    </p:spTree>
    <p:extLst>
      <p:ext uri="{BB962C8B-B14F-4D97-AF65-F5344CB8AC3E}">
        <p14:creationId xmlns:p14="http://schemas.microsoft.com/office/powerpoint/2010/main" val="21590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rson, sky, sign&#10;&#10;Description automatically generated">
            <a:extLst>
              <a:ext uri="{FF2B5EF4-FFF2-40B4-BE49-F238E27FC236}">
                <a16:creationId xmlns:a16="http://schemas.microsoft.com/office/drawing/2014/main" id="{F6A2AB7D-29E7-DE8C-3852-B05A24B8A1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05779FC6-D5E6-BEAE-8218-FBADCFA78470}"/>
              </a:ext>
            </a:extLst>
          </p:cNvPr>
          <p:cNvSpPr>
            <a:spLocks noGrp="1"/>
          </p:cNvSpPr>
          <p:nvPr>
            <p:ph type="title"/>
          </p:nvPr>
        </p:nvSpPr>
        <p:spPr>
          <a:xfrm>
            <a:off x="457200" y="274638"/>
            <a:ext cx="8229600" cy="1658334"/>
          </a:xfrm>
        </p:spPr>
        <p:txBody>
          <a:bodyPr/>
          <a:lstStyle/>
          <a:p>
            <a:pPr algn="l"/>
            <a:r>
              <a:rPr lang="en-US" dirty="0"/>
              <a:t>Use your voice </a:t>
            </a:r>
            <a:br>
              <a:rPr lang="en-US" dirty="0"/>
            </a:br>
            <a:r>
              <a:rPr lang="en-US" dirty="0"/>
              <a:t>for change</a:t>
            </a:r>
            <a:endParaRPr lang="en-GB" dirty="0"/>
          </a:p>
        </p:txBody>
      </p:sp>
      <p:sp>
        <p:nvSpPr>
          <p:cNvPr id="3" name="Content Placeholder 2">
            <a:extLst>
              <a:ext uri="{FF2B5EF4-FFF2-40B4-BE49-F238E27FC236}">
                <a16:creationId xmlns:a16="http://schemas.microsoft.com/office/drawing/2014/main" id="{B7908960-CEDB-22A2-D139-499B2C8FC966}"/>
              </a:ext>
            </a:extLst>
          </p:cNvPr>
          <p:cNvSpPr>
            <a:spLocks noGrp="1"/>
          </p:cNvSpPr>
          <p:nvPr>
            <p:ph idx="1"/>
          </p:nvPr>
        </p:nvSpPr>
        <p:spPr>
          <a:xfrm>
            <a:off x="457200" y="2103767"/>
            <a:ext cx="3735977" cy="1880403"/>
          </a:xfrm>
        </p:spPr>
        <p:txBody>
          <a:bodyPr>
            <a:noAutofit/>
          </a:bodyPr>
          <a:lstStyle/>
          <a:p>
            <a:pPr marL="0" indent="0">
              <a:buNone/>
            </a:pPr>
            <a:r>
              <a:rPr lang="en-US" dirty="0"/>
              <a:t>Start a campaign</a:t>
            </a:r>
          </a:p>
          <a:p>
            <a:pPr marL="0" indent="0">
              <a:buNone/>
            </a:pPr>
            <a:r>
              <a:rPr lang="en-US" dirty="0"/>
              <a:t>for trees and woods.</a:t>
            </a:r>
            <a:endParaRPr lang="en-GB" dirty="0"/>
          </a:p>
        </p:txBody>
      </p:sp>
      <p:pic>
        <p:nvPicPr>
          <p:cNvPr id="8" name="Picture 7" descr="WTLogoCMYK white.eps">
            <a:extLst>
              <a:ext uri="{FF2B5EF4-FFF2-40B4-BE49-F238E27FC236}">
                <a16:creationId xmlns:a16="http://schemas.microsoft.com/office/drawing/2014/main" id="{07AE5204-6FD6-2663-48FD-B542459264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79408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98 Question Mark On The Tree Stock Photos, Pictures &amp; Royalty-Free  Images - iStock">
            <a:extLst>
              <a:ext uri="{FF2B5EF4-FFF2-40B4-BE49-F238E27FC236}">
                <a16:creationId xmlns:a16="http://schemas.microsoft.com/office/drawing/2014/main" id="{8BCEB295-1F6B-3BC0-D6F7-8936871B6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54062"/>
            <a:ext cx="5181600" cy="5829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EF0D554-5FAC-08BB-E96C-2EF61D8D9E4C}"/>
              </a:ext>
            </a:extLst>
          </p:cNvPr>
          <p:cNvSpPr>
            <a:spLocks noGrp="1"/>
          </p:cNvSpPr>
          <p:nvPr>
            <p:ph type="title"/>
          </p:nvPr>
        </p:nvSpPr>
        <p:spPr/>
        <p:txBody>
          <a:bodyPr/>
          <a:lstStyle/>
          <a:p>
            <a:r>
              <a:rPr lang="en-GB" dirty="0"/>
              <a:t>Why do we need trees?</a:t>
            </a:r>
          </a:p>
        </p:txBody>
      </p:sp>
      <p:pic>
        <p:nvPicPr>
          <p:cNvPr id="4" name="Picture 3">
            <a:extLst>
              <a:ext uri="{FF2B5EF4-FFF2-40B4-BE49-F238E27FC236}">
                <a16:creationId xmlns:a16="http://schemas.microsoft.com/office/drawing/2014/main" id="{B51E4061-4496-E9C9-8092-FA8A0F8328A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8384" y="6093296"/>
            <a:ext cx="802048" cy="504494"/>
          </a:xfrm>
          <a:prstGeom prst="rect">
            <a:avLst/>
          </a:prstGeom>
          <a:noFill/>
        </p:spPr>
      </p:pic>
    </p:spTree>
    <p:extLst>
      <p:ext uri="{BB962C8B-B14F-4D97-AF65-F5344CB8AC3E}">
        <p14:creationId xmlns:p14="http://schemas.microsoft.com/office/powerpoint/2010/main" val="3163448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person, day&#10;&#10;Description automatically generated">
            <a:extLst>
              <a:ext uri="{FF2B5EF4-FFF2-40B4-BE49-F238E27FC236}">
                <a16:creationId xmlns:a16="http://schemas.microsoft.com/office/drawing/2014/main" id="{B63C250C-BC66-B287-0B01-D76CA7E954D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9143999" cy="6858000"/>
          </a:xfrm>
          <a:prstGeom prst="rect">
            <a:avLst/>
          </a:prstGeom>
        </p:spPr>
      </p:pic>
      <p:cxnSp>
        <p:nvCxnSpPr>
          <p:cNvPr id="7" name="Straight Connector 6"/>
          <p:cNvCxnSpPr>
            <a:cxnSpLocks/>
          </p:cNvCxnSpPr>
          <p:nvPr/>
        </p:nvCxnSpPr>
        <p:spPr>
          <a:xfrm>
            <a:off x="2625900" y="3355185"/>
            <a:ext cx="0" cy="136449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020322" y="1693192"/>
            <a:ext cx="9292447" cy="1661993"/>
          </a:xfrm>
          <a:prstGeom prst="rect">
            <a:avLst/>
          </a:prstGeom>
          <a:noFill/>
        </p:spPr>
        <p:txBody>
          <a:bodyPr wrap="square" rtlCol="0">
            <a:spAutoFit/>
          </a:bodyPr>
          <a:lstStyle/>
          <a:p>
            <a:pPr algn="ctr"/>
            <a:r>
              <a:rPr lang="en-US" sz="2800" dirty="0">
                <a:latin typeface="Andes SemiBold"/>
                <a:cs typeface="Andes SemiBold"/>
              </a:rPr>
              <a:t>How will </a:t>
            </a:r>
            <a:r>
              <a:rPr lang="en-US" sz="2800" u="sng" dirty="0">
                <a:latin typeface="Andes SemiBold"/>
                <a:cs typeface="Andes SemiBold"/>
              </a:rPr>
              <a:t>YOU</a:t>
            </a:r>
            <a:r>
              <a:rPr lang="en-US" sz="2800" dirty="0">
                <a:latin typeface="Andes SemiBold"/>
                <a:cs typeface="Andes SemiBold"/>
              </a:rPr>
              <a:t> take</a:t>
            </a:r>
          </a:p>
          <a:p>
            <a:pPr algn="ctr"/>
            <a:r>
              <a:rPr lang="en-US" sz="2800" dirty="0">
                <a:latin typeface="Andes SemiBold"/>
                <a:cs typeface="Andes SemiBold"/>
              </a:rPr>
              <a:t>action for trees?</a:t>
            </a:r>
          </a:p>
          <a:p>
            <a:pPr algn="ctr"/>
            <a:endParaRPr lang="en-US" sz="600" dirty="0">
              <a:latin typeface="Andes Medium"/>
              <a:cs typeface="Andes Medium"/>
            </a:endParaRPr>
          </a:p>
          <a:p>
            <a:pPr algn="ctr"/>
            <a:r>
              <a:rPr lang="en-US" dirty="0">
                <a:latin typeface="Andes Medium"/>
                <a:cs typeface="Andes Medium"/>
              </a:rPr>
              <a:t>Get involved at</a:t>
            </a:r>
          </a:p>
          <a:p>
            <a:pPr algn="ctr"/>
            <a:r>
              <a:rPr lang="en-US" dirty="0">
                <a:latin typeface="Andes Medium"/>
                <a:cs typeface="Andes Medium"/>
              </a:rPr>
              <a:t>woodlandtrust.org.uk</a:t>
            </a:r>
            <a:endParaRPr lang="en-US" sz="2800" dirty="0">
              <a:latin typeface="Andes SemiBold"/>
              <a:cs typeface="Andes SemiBold"/>
            </a:endParaRPr>
          </a:p>
        </p:txBody>
      </p:sp>
      <p:pic>
        <p:nvPicPr>
          <p:cNvPr id="3" name="Picture 2" descr="Logo&#10;&#10;Description automatically generated">
            <a:extLst>
              <a:ext uri="{FF2B5EF4-FFF2-40B4-BE49-F238E27FC236}">
                <a16:creationId xmlns:a16="http://schemas.microsoft.com/office/drawing/2014/main" id="{62BA4EC4-2095-6E3F-F0AB-19C206431B6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8612" y="4836620"/>
            <a:ext cx="1714577" cy="1076898"/>
          </a:xfrm>
          <a:prstGeom prst="rect">
            <a:avLst/>
          </a:prstGeom>
          <a:effectLst>
            <a:glow rad="127000">
              <a:schemeClr val="bg1">
                <a:alpha val="42000"/>
              </a:schemeClr>
            </a:glow>
          </a:effectLst>
        </p:spPr>
      </p:pic>
    </p:spTree>
    <p:extLst>
      <p:ext uri="{BB962C8B-B14F-4D97-AF65-F5344CB8AC3E}">
        <p14:creationId xmlns:p14="http://schemas.microsoft.com/office/powerpoint/2010/main" val="107163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ews - Watching CO2 Feed the World | Heartland Institute">
            <a:extLst>
              <a:ext uri="{FF2B5EF4-FFF2-40B4-BE49-F238E27FC236}">
                <a16:creationId xmlns:a16="http://schemas.microsoft.com/office/drawing/2014/main" id="{E6DA1F94-AABE-C13E-9FA3-1D843A1F8D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7" r="1" b="1"/>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270C5F-57F7-5FA0-5431-73051AE90C74}"/>
              </a:ext>
            </a:extLst>
          </p:cNvPr>
          <p:cNvSpPr>
            <a:spLocks noGrp="1"/>
          </p:cNvSpPr>
          <p:nvPr>
            <p:ph type="title"/>
          </p:nvPr>
        </p:nvSpPr>
        <p:spPr>
          <a:xfrm>
            <a:off x="628650" y="744578"/>
            <a:ext cx="3368584" cy="2416628"/>
          </a:xfrm>
        </p:spPr>
        <p:txBody>
          <a:bodyPr anchorCtr="0">
            <a:normAutofit fontScale="90000"/>
          </a:bodyPr>
          <a:lstStyle/>
          <a:p>
            <a:pPr algn="l"/>
            <a:r>
              <a:rPr lang="en-GB" sz="4900" b="1">
                <a:effectLst/>
                <a:ea typeface="Calibri" panose="020F0502020204030204" pitchFamily="34" charset="0"/>
                <a:cs typeface="Times New Roman" panose="02020603050405020304" pitchFamily="18" charset="0"/>
              </a:rPr>
              <a:t>Trees fight climate change</a:t>
            </a:r>
            <a:br>
              <a:rPr lang="en-GB" sz="3200">
                <a:effectLst/>
                <a:ea typeface="Calibri" panose="020F0502020204030204" pitchFamily="34" charset="0"/>
                <a:cs typeface="Times New Roman" panose="02020603050405020304" pitchFamily="18" charset="0"/>
              </a:rPr>
            </a:br>
            <a:endParaRPr lang="en-GB" sz="3200" dirty="0"/>
          </a:p>
        </p:txBody>
      </p:sp>
      <p:sp>
        <p:nvSpPr>
          <p:cNvPr id="3" name="Content Placeholder 2">
            <a:extLst>
              <a:ext uri="{FF2B5EF4-FFF2-40B4-BE49-F238E27FC236}">
                <a16:creationId xmlns:a16="http://schemas.microsoft.com/office/drawing/2014/main" id="{760BC591-7051-3FAF-26D2-991786F09EE9}"/>
              </a:ext>
            </a:extLst>
          </p:cNvPr>
          <p:cNvSpPr>
            <a:spLocks noGrp="1"/>
          </p:cNvSpPr>
          <p:nvPr>
            <p:ph idx="1"/>
          </p:nvPr>
        </p:nvSpPr>
        <p:spPr>
          <a:xfrm>
            <a:off x="628650" y="3161211"/>
            <a:ext cx="3171825" cy="2520452"/>
          </a:xfrm>
        </p:spPr>
        <p:txBody>
          <a:bodyPr>
            <a:normAutofit/>
          </a:bodyPr>
          <a:lstStyle/>
          <a:p>
            <a:pPr marL="0" indent="0">
              <a:buNone/>
            </a:pPr>
            <a:r>
              <a:rPr lang="en-GB" sz="2800">
                <a:effectLst/>
                <a:ea typeface="Calibri" panose="020F0502020204030204" pitchFamily="34" charset="0"/>
                <a:cs typeface="Times New Roman" panose="02020603050405020304" pitchFamily="18" charset="0"/>
              </a:rPr>
              <a:t>A single tree can absorb 900kg of CO</a:t>
            </a:r>
            <a:r>
              <a:rPr lang="en-GB" sz="2800" baseline="-25000">
                <a:effectLst/>
                <a:ea typeface="Calibri" panose="020F0502020204030204" pitchFamily="34" charset="0"/>
                <a:cs typeface="Times New Roman" panose="02020603050405020304" pitchFamily="18" charset="0"/>
              </a:rPr>
              <a:t>2</a:t>
            </a:r>
            <a:r>
              <a:rPr lang="en-GB" sz="2800">
                <a:effectLst/>
                <a:ea typeface="Calibri" panose="020F0502020204030204" pitchFamily="34" charset="0"/>
                <a:cs typeface="Times New Roman" panose="02020603050405020304" pitchFamily="18" charset="0"/>
              </a:rPr>
              <a:t> over its life – that’s the weight of a small car!</a:t>
            </a:r>
          </a:p>
          <a:p>
            <a:endParaRPr lang="en-GB" sz="1700" dirty="0"/>
          </a:p>
        </p:txBody>
      </p:sp>
      <p:pic>
        <p:nvPicPr>
          <p:cNvPr id="5" name="Picture 4" descr="WTLogoCMYK white.eps">
            <a:extLst>
              <a:ext uri="{FF2B5EF4-FFF2-40B4-BE49-F238E27FC236}">
                <a16:creationId xmlns:a16="http://schemas.microsoft.com/office/drawing/2014/main" id="{BCF1F955-1EAB-CA65-7A55-BC21F892BE8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31355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0391-B5C6-70B9-C9D6-43DAF0A7AB95}"/>
              </a:ext>
            </a:extLst>
          </p:cNvPr>
          <p:cNvSpPr>
            <a:spLocks noGrp="1"/>
          </p:cNvSpPr>
          <p:nvPr>
            <p:ph type="title"/>
          </p:nvPr>
        </p:nvSpPr>
        <p:spPr/>
        <p:txBody>
          <a:bodyPr>
            <a:noAutofit/>
          </a:bodyPr>
          <a:lstStyle/>
          <a:p>
            <a:r>
              <a:rPr lang="en-GB" sz="3800" dirty="0"/>
              <a:t>How trees capture and store carbon</a:t>
            </a:r>
          </a:p>
        </p:txBody>
      </p:sp>
      <p:pic>
        <p:nvPicPr>
          <p:cNvPr id="4" name="Online Media 3" title="How trees capture and store carbon">
            <a:hlinkClick r:id="" action="ppaction://media"/>
            <a:extLst>
              <a:ext uri="{FF2B5EF4-FFF2-40B4-BE49-F238E27FC236}">
                <a16:creationId xmlns:a16="http://schemas.microsoft.com/office/drawing/2014/main" id="{B545E8AF-FC1A-FCF7-EDA4-056D8396313B}"/>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57164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nature, mountain, hill&#10;&#10;Description automatically generated">
            <a:extLst>
              <a:ext uri="{FF2B5EF4-FFF2-40B4-BE49-F238E27FC236}">
                <a16:creationId xmlns:a16="http://schemas.microsoft.com/office/drawing/2014/main" id="{A6A2B409-59B9-14C2-8E08-7E368B316E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E09DBCCD-E406-F137-17BE-9D9D22FCF188}"/>
              </a:ext>
            </a:extLst>
          </p:cNvPr>
          <p:cNvSpPr>
            <a:spLocks noGrp="1"/>
          </p:cNvSpPr>
          <p:nvPr>
            <p:ph type="title"/>
          </p:nvPr>
        </p:nvSpPr>
        <p:spPr/>
        <p:txBody>
          <a:bodyPr/>
          <a:lstStyle/>
          <a:p>
            <a:pPr algn="l"/>
            <a:r>
              <a:rPr lang="en-GB" dirty="0"/>
              <a:t>Trees clean our air</a:t>
            </a:r>
          </a:p>
        </p:txBody>
      </p:sp>
      <p:sp>
        <p:nvSpPr>
          <p:cNvPr id="3" name="Content Placeholder 2">
            <a:extLst>
              <a:ext uri="{FF2B5EF4-FFF2-40B4-BE49-F238E27FC236}">
                <a16:creationId xmlns:a16="http://schemas.microsoft.com/office/drawing/2014/main" id="{3363193F-4A9C-93EF-C7F2-27D52CAF8A68}"/>
              </a:ext>
            </a:extLst>
          </p:cNvPr>
          <p:cNvSpPr>
            <a:spLocks noGrp="1"/>
          </p:cNvSpPr>
          <p:nvPr>
            <p:ph idx="1"/>
          </p:nvPr>
        </p:nvSpPr>
        <p:spPr>
          <a:xfrm>
            <a:off x="457200" y="1443764"/>
            <a:ext cx="5448300" cy="1363337"/>
          </a:xfrm>
        </p:spPr>
        <p:txBody>
          <a:bodyPr>
            <a:noAutofit/>
          </a:bodyPr>
          <a:lstStyle/>
          <a:p>
            <a:pPr marL="0" indent="0">
              <a:buNone/>
            </a:pPr>
            <a:r>
              <a:rPr lang="en-US" sz="2800" dirty="0">
                <a:effectLst>
                  <a:glow rad="152400">
                    <a:schemeClr val="bg2">
                      <a:alpha val="15000"/>
                    </a:schemeClr>
                  </a:glow>
                </a:effectLst>
              </a:rPr>
              <a:t>Every year, a large oak tree releases enough oxygen to </a:t>
            </a:r>
            <a:br>
              <a:rPr lang="en-US" sz="2800" dirty="0">
                <a:effectLst>
                  <a:glow rad="152400">
                    <a:schemeClr val="bg2">
                      <a:alpha val="15000"/>
                    </a:schemeClr>
                  </a:glow>
                </a:effectLst>
              </a:rPr>
            </a:br>
            <a:r>
              <a:rPr lang="en-US" sz="2800" dirty="0">
                <a:effectLst>
                  <a:glow rad="152400">
                    <a:schemeClr val="bg2">
                      <a:alpha val="15000"/>
                    </a:schemeClr>
                  </a:glow>
                </a:effectLst>
              </a:rPr>
              <a:t>sustain one human for a year.</a:t>
            </a:r>
            <a:endParaRPr lang="en-GB" sz="2800" dirty="0">
              <a:effectLst>
                <a:glow rad="152400">
                  <a:schemeClr val="bg2">
                    <a:alpha val="15000"/>
                  </a:schemeClr>
                </a:glow>
              </a:effectLst>
            </a:endParaRPr>
          </a:p>
        </p:txBody>
      </p:sp>
      <p:pic>
        <p:nvPicPr>
          <p:cNvPr id="5" name="Picture 4" descr="WTLogoCMYK white.eps">
            <a:extLst>
              <a:ext uri="{FF2B5EF4-FFF2-40B4-BE49-F238E27FC236}">
                <a16:creationId xmlns:a16="http://schemas.microsoft.com/office/drawing/2014/main" id="{20D77D67-C16F-C85D-B4C7-F9A0459F986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68972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ree, plant, maple, silhouette&#10;&#10;Description automatically generated">
            <a:extLst>
              <a:ext uri="{FF2B5EF4-FFF2-40B4-BE49-F238E27FC236}">
                <a16:creationId xmlns:a16="http://schemas.microsoft.com/office/drawing/2014/main" id="{7A1C5FFE-04F0-705A-F61C-CB47EAAD3F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6200"/>
            <a:ext cx="9144000" cy="6934200"/>
          </a:xfrm>
          <a:prstGeom prst="rect">
            <a:avLst/>
          </a:prstGeom>
        </p:spPr>
      </p:pic>
      <p:sp>
        <p:nvSpPr>
          <p:cNvPr id="2" name="Title 1">
            <a:extLst>
              <a:ext uri="{FF2B5EF4-FFF2-40B4-BE49-F238E27FC236}">
                <a16:creationId xmlns:a16="http://schemas.microsoft.com/office/drawing/2014/main" id="{E785AF20-212F-F586-9086-0B8924604556}"/>
              </a:ext>
            </a:extLst>
          </p:cNvPr>
          <p:cNvSpPr>
            <a:spLocks noGrp="1"/>
          </p:cNvSpPr>
          <p:nvPr>
            <p:ph type="title"/>
          </p:nvPr>
        </p:nvSpPr>
        <p:spPr>
          <a:xfrm>
            <a:off x="457200" y="207963"/>
            <a:ext cx="8229600" cy="1143000"/>
          </a:xfrm>
        </p:spPr>
        <p:txBody>
          <a:bodyPr/>
          <a:lstStyle/>
          <a:p>
            <a:r>
              <a:rPr lang="en-GB" dirty="0">
                <a:solidFill>
                  <a:schemeClr val="bg2"/>
                </a:solidFill>
              </a:rPr>
              <a:t>Trees keep us cool</a:t>
            </a:r>
          </a:p>
        </p:txBody>
      </p:sp>
      <p:sp>
        <p:nvSpPr>
          <p:cNvPr id="3" name="Content Placeholder 2">
            <a:extLst>
              <a:ext uri="{FF2B5EF4-FFF2-40B4-BE49-F238E27FC236}">
                <a16:creationId xmlns:a16="http://schemas.microsoft.com/office/drawing/2014/main" id="{FB9E2629-2618-7EEE-A699-46DDDCD8E4A8}"/>
              </a:ext>
            </a:extLst>
          </p:cNvPr>
          <p:cNvSpPr>
            <a:spLocks noGrp="1"/>
          </p:cNvSpPr>
          <p:nvPr>
            <p:ph idx="1"/>
          </p:nvPr>
        </p:nvSpPr>
        <p:spPr>
          <a:xfrm>
            <a:off x="1471612" y="5440362"/>
            <a:ext cx="6200775" cy="1143000"/>
          </a:xfrm>
        </p:spPr>
        <p:txBody>
          <a:bodyPr/>
          <a:lstStyle/>
          <a:p>
            <a:pPr marL="0" indent="0">
              <a:buNone/>
            </a:pPr>
            <a:r>
              <a:rPr lang="en-US" dirty="0">
                <a:solidFill>
                  <a:schemeClr val="bg2"/>
                </a:solidFill>
              </a:rPr>
              <a:t>On a hot day, shady woods can be 10C cooler than city </a:t>
            </a:r>
            <a:r>
              <a:rPr lang="en-US" dirty="0" err="1">
                <a:solidFill>
                  <a:schemeClr val="bg2"/>
                </a:solidFill>
              </a:rPr>
              <a:t>centres</a:t>
            </a:r>
            <a:r>
              <a:rPr lang="en-US" dirty="0">
                <a:solidFill>
                  <a:schemeClr val="bg2"/>
                </a:solidFill>
              </a:rPr>
              <a:t>.</a:t>
            </a:r>
            <a:endParaRPr lang="en-GB" dirty="0">
              <a:solidFill>
                <a:schemeClr val="bg2"/>
              </a:solidFill>
            </a:endParaRPr>
          </a:p>
        </p:txBody>
      </p:sp>
      <p:pic>
        <p:nvPicPr>
          <p:cNvPr id="5" name="Picture 4" descr="WTLogoCMYK white.eps">
            <a:extLst>
              <a:ext uri="{FF2B5EF4-FFF2-40B4-BE49-F238E27FC236}">
                <a16:creationId xmlns:a16="http://schemas.microsoft.com/office/drawing/2014/main" id="{DE93BC4D-C900-1E55-305E-D2AA649C268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391473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ground&#10;&#10;Description automatically generated">
            <a:extLst>
              <a:ext uri="{FF2B5EF4-FFF2-40B4-BE49-F238E27FC236}">
                <a16:creationId xmlns:a16="http://schemas.microsoft.com/office/drawing/2014/main" id="{97BEDFB2-F0FB-62AB-462A-B747BCB301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7252212" cy="6857990"/>
          </a:xfrm>
          <a:prstGeom prst="rect">
            <a:avLst/>
          </a:prstGeom>
        </p:spPr>
      </p:pic>
      <p:sp>
        <p:nvSpPr>
          <p:cNvPr id="21" name="Rectangle 2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4377A-8155-667B-0A17-1292BDB176FD}"/>
              </a:ext>
            </a:extLst>
          </p:cNvPr>
          <p:cNvSpPr>
            <a:spLocks noGrp="1"/>
          </p:cNvSpPr>
          <p:nvPr>
            <p:ph type="title"/>
          </p:nvPr>
        </p:nvSpPr>
        <p:spPr>
          <a:xfrm>
            <a:off x="5961212" y="-263028"/>
            <a:ext cx="2584324" cy="3692028"/>
          </a:xfrm>
          <a:noFill/>
        </p:spPr>
        <p:txBody>
          <a:bodyPr vert="horz" lIns="91440" tIns="45720" rIns="91440" bIns="45720" rtlCol="0" anchor="b">
            <a:normAutofit/>
          </a:bodyPr>
          <a:lstStyle/>
          <a:p>
            <a:pPr algn="l" defTabSz="914400">
              <a:lnSpc>
                <a:spcPct val="90000"/>
              </a:lnSpc>
            </a:pPr>
            <a:r>
              <a:rPr lang="en-US" dirty="0"/>
              <a:t>Trees reduce flooding</a:t>
            </a:r>
          </a:p>
        </p:txBody>
      </p:sp>
      <p:sp>
        <p:nvSpPr>
          <p:cNvPr id="3" name="Content Placeholder 2">
            <a:extLst>
              <a:ext uri="{FF2B5EF4-FFF2-40B4-BE49-F238E27FC236}">
                <a16:creationId xmlns:a16="http://schemas.microsoft.com/office/drawing/2014/main" id="{4ED4386D-19E5-3D9B-5B57-8A5E99069223}"/>
              </a:ext>
            </a:extLst>
          </p:cNvPr>
          <p:cNvSpPr>
            <a:spLocks noGrp="1"/>
          </p:cNvSpPr>
          <p:nvPr>
            <p:ph idx="1"/>
          </p:nvPr>
        </p:nvSpPr>
        <p:spPr>
          <a:xfrm>
            <a:off x="5961213" y="3622759"/>
            <a:ext cx="2584324" cy="1485319"/>
          </a:xfrm>
          <a:noFill/>
        </p:spPr>
        <p:txBody>
          <a:bodyPr vert="horz" lIns="91440" tIns="45720" rIns="91440" bIns="45720" rtlCol="0">
            <a:normAutofit/>
          </a:bodyPr>
          <a:lstStyle/>
          <a:p>
            <a:pPr marL="0" indent="0" defTabSz="914400">
              <a:lnSpc>
                <a:spcPct val="90000"/>
              </a:lnSpc>
              <a:spcBef>
                <a:spcPts val="1000"/>
              </a:spcBef>
              <a:buNone/>
            </a:pPr>
            <a:r>
              <a:rPr lang="en-US" sz="2000" b="0" i="0" dirty="0">
                <a:effectLst/>
              </a:rPr>
              <a:t>A mature tree can drink up to 450 </a:t>
            </a:r>
            <a:r>
              <a:rPr lang="en-US" sz="2000" b="0" i="0" dirty="0" err="1">
                <a:effectLst/>
              </a:rPr>
              <a:t>litres</a:t>
            </a:r>
            <a:r>
              <a:rPr lang="en-US" sz="2000" b="0" i="0" dirty="0">
                <a:effectLst/>
              </a:rPr>
              <a:t> of water in a single day - that's more than two bathtubs!</a:t>
            </a:r>
            <a:endParaRPr lang="en-US" sz="2000" dirty="0"/>
          </a:p>
        </p:txBody>
      </p:sp>
      <p:pic>
        <p:nvPicPr>
          <p:cNvPr id="6" name="Picture 5">
            <a:extLst>
              <a:ext uri="{FF2B5EF4-FFF2-40B4-BE49-F238E27FC236}">
                <a16:creationId xmlns:a16="http://schemas.microsoft.com/office/drawing/2014/main" id="{43B957ED-CBDA-C9F0-4102-7E74F3BC799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8384" y="6093296"/>
            <a:ext cx="802048" cy="504494"/>
          </a:xfrm>
          <a:prstGeom prst="rect">
            <a:avLst/>
          </a:prstGeom>
          <a:noFill/>
        </p:spPr>
      </p:pic>
    </p:spTree>
    <p:extLst>
      <p:ext uri="{BB962C8B-B14F-4D97-AF65-F5344CB8AC3E}">
        <p14:creationId xmlns:p14="http://schemas.microsoft.com/office/powerpoint/2010/main" val="292539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quirrel on a branch&#10;&#10;Description automatically generated with medium confidence">
            <a:extLst>
              <a:ext uri="{FF2B5EF4-FFF2-40B4-BE49-F238E27FC236}">
                <a16:creationId xmlns:a16="http://schemas.microsoft.com/office/drawing/2014/main" id="{1158C3CE-ECDC-C9FB-D90A-34EB6A50B4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2" name="Title 1">
            <a:extLst>
              <a:ext uri="{FF2B5EF4-FFF2-40B4-BE49-F238E27FC236}">
                <a16:creationId xmlns:a16="http://schemas.microsoft.com/office/drawing/2014/main" id="{5D582407-1C84-0336-10C0-122EED86412F}"/>
              </a:ext>
            </a:extLst>
          </p:cNvPr>
          <p:cNvSpPr>
            <a:spLocks noGrp="1"/>
          </p:cNvSpPr>
          <p:nvPr>
            <p:ph type="title"/>
          </p:nvPr>
        </p:nvSpPr>
        <p:spPr/>
        <p:txBody>
          <a:bodyPr>
            <a:normAutofit fontScale="90000"/>
          </a:bodyPr>
          <a:lstStyle/>
          <a:p>
            <a:r>
              <a:rPr lang="en-US" dirty="0">
                <a:solidFill>
                  <a:schemeClr val="bg2"/>
                </a:solidFill>
              </a:rPr>
              <a:t>Trees and woods support wildlife</a:t>
            </a:r>
            <a:endParaRPr lang="en-GB" dirty="0">
              <a:solidFill>
                <a:schemeClr val="bg2"/>
              </a:solidFill>
            </a:endParaRPr>
          </a:p>
        </p:txBody>
      </p:sp>
      <p:sp>
        <p:nvSpPr>
          <p:cNvPr id="3" name="Content Placeholder 2">
            <a:extLst>
              <a:ext uri="{FF2B5EF4-FFF2-40B4-BE49-F238E27FC236}">
                <a16:creationId xmlns:a16="http://schemas.microsoft.com/office/drawing/2014/main" id="{965191E2-95B0-31E5-A7F7-4430C043BE9E}"/>
              </a:ext>
            </a:extLst>
          </p:cNvPr>
          <p:cNvSpPr>
            <a:spLocks noGrp="1"/>
          </p:cNvSpPr>
          <p:nvPr>
            <p:ph idx="1"/>
          </p:nvPr>
        </p:nvSpPr>
        <p:spPr>
          <a:xfrm>
            <a:off x="644979" y="1600200"/>
            <a:ext cx="8229600" cy="4525963"/>
          </a:xfrm>
        </p:spPr>
        <p:txBody>
          <a:bodyPr/>
          <a:lstStyle/>
          <a:p>
            <a:pPr marL="0" indent="0">
              <a:buNone/>
            </a:pPr>
            <a:r>
              <a:rPr lang="en-US" dirty="0">
                <a:solidFill>
                  <a:schemeClr val="bg2"/>
                </a:solidFill>
              </a:rPr>
              <a:t>Oak trees support 2,300 </a:t>
            </a:r>
            <a:br>
              <a:rPr lang="en-US" dirty="0">
                <a:solidFill>
                  <a:schemeClr val="bg2"/>
                </a:solidFill>
              </a:rPr>
            </a:br>
            <a:r>
              <a:rPr lang="en-US" dirty="0">
                <a:solidFill>
                  <a:schemeClr val="bg2"/>
                </a:solidFill>
              </a:rPr>
              <a:t>species of animals, </a:t>
            </a:r>
            <a:br>
              <a:rPr lang="en-US" dirty="0">
                <a:solidFill>
                  <a:schemeClr val="bg2"/>
                </a:solidFill>
              </a:rPr>
            </a:br>
            <a:r>
              <a:rPr lang="en-US" dirty="0">
                <a:solidFill>
                  <a:schemeClr val="bg2"/>
                </a:solidFill>
              </a:rPr>
              <a:t>plants and fungi.</a:t>
            </a:r>
            <a:endParaRPr lang="en-GB" dirty="0">
              <a:solidFill>
                <a:schemeClr val="bg2"/>
              </a:solidFill>
            </a:endParaRPr>
          </a:p>
        </p:txBody>
      </p:sp>
      <p:pic>
        <p:nvPicPr>
          <p:cNvPr id="5" name="Picture 4" descr="WTLogoCMYK white.eps">
            <a:extLst>
              <a:ext uri="{FF2B5EF4-FFF2-40B4-BE49-F238E27FC236}">
                <a16:creationId xmlns:a16="http://schemas.microsoft.com/office/drawing/2014/main" id="{14DBCEFE-3B83-ED31-7DF7-E6BBFDD0A3F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159297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grass, outdoor, ground&#10;&#10;Description automatically generated">
            <a:extLst>
              <a:ext uri="{FF2B5EF4-FFF2-40B4-BE49-F238E27FC236}">
                <a16:creationId xmlns:a16="http://schemas.microsoft.com/office/drawing/2014/main" id="{C7039EB3-A56A-F396-B3D1-E731748BEA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6"/>
          <a:stretch/>
        </p:blipFill>
        <p:spPr>
          <a:xfrm>
            <a:off x="0" y="0"/>
            <a:ext cx="9144000" cy="6858000"/>
          </a:xfrm>
          <a:prstGeom prst="rect">
            <a:avLst/>
          </a:prstGeom>
        </p:spPr>
      </p:pic>
      <p:sp>
        <p:nvSpPr>
          <p:cNvPr id="2" name="Title 1">
            <a:extLst>
              <a:ext uri="{FF2B5EF4-FFF2-40B4-BE49-F238E27FC236}">
                <a16:creationId xmlns:a16="http://schemas.microsoft.com/office/drawing/2014/main" id="{025D699A-502B-79D9-D962-E797EA040533}"/>
              </a:ext>
            </a:extLst>
          </p:cNvPr>
          <p:cNvSpPr>
            <a:spLocks noGrp="1"/>
          </p:cNvSpPr>
          <p:nvPr>
            <p:ph type="title"/>
          </p:nvPr>
        </p:nvSpPr>
        <p:spPr/>
        <p:txBody>
          <a:bodyPr>
            <a:noAutofit/>
          </a:bodyPr>
          <a:lstStyle/>
          <a:p>
            <a:r>
              <a:rPr lang="en-US" dirty="0">
                <a:solidFill>
                  <a:schemeClr val="bg1"/>
                </a:solidFill>
                <a:effectLst>
                  <a:glow rad="127000">
                    <a:schemeClr val="tx1">
                      <a:alpha val="33000"/>
                    </a:schemeClr>
                  </a:glow>
                </a:effectLst>
              </a:rPr>
              <a:t>Trees boost our mental and physical health</a:t>
            </a:r>
            <a:endParaRPr lang="en-GB" dirty="0">
              <a:solidFill>
                <a:schemeClr val="bg1"/>
              </a:solidFill>
              <a:effectLst>
                <a:glow rad="127000">
                  <a:schemeClr val="tx1">
                    <a:alpha val="33000"/>
                  </a:schemeClr>
                </a:glow>
              </a:effectLst>
            </a:endParaRPr>
          </a:p>
        </p:txBody>
      </p:sp>
      <p:sp>
        <p:nvSpPr>
          <p:cNvPr id="3" name="Content Placeholder 2">
            <a:extLst>
              <a:ext uri="{FF2B5EF4-FFF2-40B4-BE49-F238E27FC236}">
                <a16:creationId xmlns:a16="http://schemas.microsoft.com/office/drawing/2014/main" id="{34C76877-5D03-FC88-9455-86557D55C97C}"/>
              </a:ext>
            </a:extLst>
          </p:cNvPr>
          <p:cNvSpPr>
            <a:spLocks noGrp="1"/>
          </p:cNvSpPr>
          <p:nvPr>
            <p:ph idx="1"/>
          </p:nvPr>
        </p:nvSpPr>
        <p:spPr>
          <a:xfrm>
            <a:off x="457200" y="5332164"/>
            <a:ext cx="8229600" cy="1036370"/>
          </a:xfrm>
          <a:effectLst>
            <a:glow rad="127000">
              <a:schemeClr val="tx1">
                <a:alpha val="78000"/>
              </a:schemeClr>
            </a:glow>
          </a:effectLst>
        </p:spPr>
        <p:txBody>
          <a:bodyPr>
            <a:normAutofit lnSpcReduction="10000"/>
          </a:bodyPr>
          <a:lstStyle/>
          <a:p>
            <a:pPr marL="0" indent="0" algn="ctr">
              <a:buNone/>
            </a:pPr>
            <a:r>
              <a:rPr lang="en-US" dirty="0">
                <a:solidFill>
                  <a:schemeClr val="bg1"/>
                </a:solidFill>
                <a:effectLst>
                  <a:glow rad="127000">
                    <a:schemeClr val="tx1">
                      <a:alpha val="31000"/>
                    </a:schemeClr>
                  </a:glow>
                </a:effectLst>
              </a:rPr>
              <a:t>Green spaces make us healthier </a:t>
            </a:r>
            <a:br>
              <a:rPr lang="en-US" dirty="0">
                <a:solidFill>
                  <a:schemeClr val="bg1"/>
                </a:solidFill>
                <a:effectLst>
                  <a:glow rad="127000">
                    <a:schemeClr val="tx1">
                      <a:alpha val="31000"/>
                    </a:schemeClr>
                  </a:glow>
                </a:effectLst>
              </a:rPr>
            </a:br>
            <a:r>
              <a:rPr lang="en-US" dirty="0">
                <a:solidFill>
                  <a:schemeClr val="bg1"/>
                </a:solidFill>
                <a:effectLst>
                  <a:glow rad="127000">
                    <a:schemeClr val="tx1">
                      <a:alpha val="31000"/>
                    </a:schemeClr>
                  </a:glow>
                </a:effectLst>
              </a:rPr>
              <a:t>and happier.</a:t>
            </a:r>
            <a:endParaRPr lang="en-GB" dirty="0">
              <a:solidFill>
                <a:schemeClr val="bg1"/>
              </a:solidFill>
              <a:effectLst>
                <a:glow rad="127000">
                  <a:schemeClr val="tx1">
                    <a:alpha val="31000"/>
                  </a:schemeClr>
                </a:glow>
              </a:effectLst>
            </a:endParaRPr>
          </a:p>
        </p:txBody>
      </p:sp>
      <p:pic>
        <p:nvPicPr>
          <p:cNvPr id="6" name="Picture 5" descr="WTLogoCMYK white.eps">
            <a:extLst>
              <a:ext uri="{FF2B5EF4-FFF2-40B4-BE49-F238E27FC236}">
                <a16:creationId xmlns:a16="http://schemas.microsoft.com/office/drawing/2014/main" id="{5E8F4650-8053-5D4E-BE63-9E72236807B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7945" y="6074245"/>
            <a:ext cx="802487" cy="504495"/>
          </a:xfrm>
          <a:prstGeom prst="rect">
            <a:avLst/>
          </a:prstGeom>
        </p:spPr>
      </p:pic>
    </p:spTree>
    <p:extLst>
      <p:ext uri="{BB962C8B-B14F-4D97-AF65-F5344CB8AC3E}">
        <p14:creationId xmlns:p14="http://schemas.microsoft.com/office/powerpoint/2010/main" val="2405736378"/>
      </p:ext>
    </p:extLst>
  </p:cSld>
  <p:clrMapOvr>
    <a:masterClrMapping/>
  </p:clrMapOvr>
</p:sld>
</file>

<file path=ppt/theme/theme1.xml><?xml version="1.0" encoding="utf-8"?>
<a:theme xmlns:a="http://schemas.openxmlformats.org/drawingml/2006/main" name="Office Theme">
  <a:themeElements>
    <a:clrScheme name="wt">
      <a:dk1>
        <a:srgbClr val="3F3151"/>
      </a:dk1>
      <a:lt1>
        <a:srgbClr val="FFFFFF"/>
      </a:lt1>
      <a:dk2>
        <a:srgbClr val="4F6128"/>
      </a:dk2>
      <a:lt2>
        <a:srgbClr val="FFFFFF"/>
      </a:lt2>
      <a:accent1>
        <a:srgbClr val="4B2402"/>
      </a:accent1>
      <a:accent2>
        <a:srgbClr val="3B481E"/>
      </a:accent2>
      <a:accent3>
        <a:srgbClr val="9BBB59"/>
      </a:accent3>
      <a:accent4>
        <a:srgbClr val="8064A2"/>
      </a:accent4>
      <a:accent5>
        <a:srgbClr val="4BACC6"/>
      </a:accent5>
      <a:accent6>
        <a:srgbClr val="F79646"/>
      </a:accent6>
      <a:hlink>
        <a:srgbClr val="FFFFFF"/>
      </a:hlink>
      <a:folHlink>
        <a:srgbClr val="FFFFFF"/>
      </a:folHlink>
    </a:clrScheme>
    <a:fontScheme name="Andes">
      <a:majorFont>
        <a:latin typeface="Andes Black"/>
        <a:ea typeface=""/>
        <a:cs typeface=""/>
      </a:majorFont>
      <a:minorFont>
        <a:latin typeface="And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9eb2707-9d26-46cf-b406-8b719ffdd8c7">
      <UserInfo>
        <DisplayName>Christine Reid</DisplayName>
        <AccountId>76</AccountId>
        <AccountType/>
      </UserInfo>
      <UserInfo>
        <DisplayName>Samantha Humphreys</DisplayName>
        <AccountId>525</AccountId>
        <AccountType/>
      </UserInfo>
      <UserInfo>
        <DisplayName>Stuart Davis</DisplayName>
        <AccountId>16</AccountId>
        <AccountType/>
      </UserInfo>
      <UserInfo>
        <DisplayName>Emily Beaumont</DisplayName>
        <AccountId>526</AccountId>
        <AccountType/>
      </UserInfo>
      <UserInfo>
        <DisplayName>Louise Holgate</DisplayName>
        <AccountId>528</AccountId>
        <AccountType/>
      </UserInfo>
      <UserInfo>
        <DisplayName>Ian Edwards</DisplayName>
        <AccountId>13</AccountId>
        <AccountType/>
      </UserInfo>
      <UserInfo>
        <DisplayName>Hayley Wood</DisplayName>
        <AccountId>646</AccountId>
        <AccountType/>
      </UserInfo>
      <UserInfo>
        <DisplayName>Lorienne Whittle</DisplayName>
        <AccountId>647</AccountId>
        <AccountType/>
      </UserInfo>
    </SharedWithUsers>
    <Location2 xmlns="2f0a6ebe-6676-493d-bb07-847a86e52702" xsi:nil="true"/>
    <File_x0020_type0 xmlns="2f0a6ebe-6676-493d-bb07-847a86e52702"/>
    <TaxCatchAll xmlns="a9eb2707-9d26-46cf-b406-8b719ffdd8c7" xsi:nil="true"/>
    <lcf76f155ced4ddcb4097134ff3c332f xmlns="2f0a6ebe-6676-493d-bb07-847a86e5270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9C2E706CB6DA4A8146245A20F3AE61" ma:contentTypeVersion="26" ma:contentTypeDescription="Create a new document." ma:contentTypeScope="" ma:versionID="fcda4901b4e78eddad1727da775f9b3b">
  <xsd:schema xmlns:xsd="http://www.w3.org/2001/XMLSchema" xmlns:xs="http://www.w3.org/2001/XMLSchema" xmlns:p="http://schemas.microsoft.com/office/2006/metadata/properties" xmlns:ns2="2f0a6ebe-6676-493d-bb07-847a86e52702" xmlns:ns3="a9eb2707-9d26-46cf-b406-8b719ffdd8c7" targetNamespace="http://schemas.microsoft.com/office/2006/metadata/properties" ma:root="true" ma:fieldsID="7f69406dc34805ed02ce3d36054f73ca" ns2:_="" ns3:_="">
    <xsd:import namespace="2f0a6ebe-6676-493d-bb07-847a86e52702"/>
    <xsd:import namespace="a9eb2707-9d26-46cf-b406-8b719ffdd8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File_x0020_type0"/>
                <xsd:element ref="ns2:File_x0020_type_x003a_Compliance_x0020_Asset_x0020_Id" minOccurs="0"/>
                <xsd:element ref="ns2:lcf76f155ced4ddcb4097134ff3c332f" minOccurs="0"/>
                <xsd:element ref="ns3:TaxCatchAll" minOccurs="0"/>
                <xsd:element ref="ns2:Location2" minOccurs="0"/>
                <xsd:element ref="ns2:abd601b4-19c1-462e-86ac-5e955a7b2b0cCountryOrRegion" minOccurs="0"/>
                <xsd:element ref="ns2:abd601b4-19c1-462e-86ac-5e955a7b2b0cState" minOccurs="0"/>
                <xsd:element ref="ns2:abd601b4-19c1-462e-86ac-5e955a7b2b0cCity" minOccurs="0"/>
                <xsd:element ref="ns2:abd601b4-19c1-462e-86ac-5e955a7b2b0cPostalCode" minOccurs="0"/>
                <xsd:element ref="ns2:abd601b4-19c1-462e-86ac-5e955a7b2b0cStreet" minOccurs="0"/>
                <xsd:element ref="ns2:abd601b4-19c1-462e-86ac-5e955a7b2b0cGeoLoc" minOccurs="0"/>
                <xsd:element ref="ns2:abd601b4-19c1-462e-86ac-5e955a7b2b0cDisp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a6ebe-6676-493d-bb07-847a86e52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File_x0020_type0" ma:index="21" ma:displayName="File type" ma:list="{2f0a6ebe-6676-493d-bb07-847a86e52702}" ma:internalName="File_x0020_type0" ma:showField="ID">
      <xsd:simpleType>
        <xsd:restriction base="dms:Lookup"/>
      </xsd:simpleType>
    </xsd:element>
    <xsd:element name="File_x0020_type_x003a_Compliance_x0020_Asset_x0020_Id" ma:index="22" nillable="true" ma:displayName="File type:Compliance Asset Id" ma:list="{2f0a6ebe-6676-493d-bb07-847a86e52702}" ma:internalName="File_x0020_type_x003a_Compliance_x0020_Asset_x0020_Id" ma:readOnly="true" ma:showField="ComplianceAssetId" ma:web="a9eb2707-9d26-46cf-b406-8b719ffdd8c7">
      <xsd:simpleType>
        <xsd:restriction base="dms:Lookup"/>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5b1b316-9944-4908-862a-5f63bf645340" ma:termSetId="09814cd3-568e-fe90-9814-8d621ff8fb84" ma:anchorId="fba54fb3-c3e1-fe81-a776-ca4b69148c4d" ma:open="true" ma:isKeyword="false">
      <xsd:complexType>
        <xsd:sequence>
          <xsd:element ref="pc:Terms" minOccurs="0" maxOccurs="1"/>
        </xsd:sequence>
      </xsd:complexType>
    </xsd:element>
    <xsd:element name="Location2" ma:index="26" nillable="true" ma:displayName="Location2" ma:format="Dropdown" ma:internalName="Location2">
      <xsd:simpleType>
        <xsd:restriction base="dms:Unknown"/>
      </xsd:simpleType>
    </xsd:element>
    <xsd:element name="abd601b4-19c1-462e-86ac-5e955a7b2b0cCountryOrRegion" ma:index="27" nillable="true" ma:displayName="Location2: Country/Region" ma:internalName="CountryOrRegion" ma:readOnly="true">
      <xsd:simpleType>
        <xsd:restriction base="dms:Text"/>
      </xsd:simpleType>
    </xsd:element>
    <xsd:element name="abd601b4-19c1-462e-86ac-5e955a7b2b0cState" ma:index="28" nillable="true" ma:displayName="Location2: State" ma:internalName="State" ma:readOnly="true">
      <xsd:simpleType>
        <xsd:restriction base="dms:Text"/>
      </xsd:simpleType>
    </xsd:element>
    <xsd:element name="abd601b4-19c1-462e-86ac-5e955a7b2b0cCity" ma:index="29" nillable="true" ma:displayName="Location2: City" ma:internalName="City" ma:readOnly="true">
      <xsd:simpleType>
        <xsd:restriction base="dms:Text"/>
      </xsd:simpleType>
    </xsd:element>
    <xsd:element name="abd601b4-19c1-462e-86ac-5e955a7b2b0cPostalCode" ma:index="30" nillable="true" ma:displayName="Location2: Postal Code" ma:internalName="PostalCode" ma:readOnly="true">
      <xsd:simpleType>
        <xsd:restriction base="dms:Text"/>
      </xsd:simpleType>
    </xsd:element>
    <xsd:element name="abd601b4-19c1-462e-86ac-5e955a7b2b0cStreet" ma:index="31" nillable="true" ma:displayName="Location2: Street" ma:internalName="Street" ma:readOnly="true">
      <xsd:simpleType>
        <xsd:restriction base="dms:Text"/>
      </xsd:simpleType>
    </xsd:element>
    <xsd:element name="abd601b4-19c1-462e-86ac-5e955a7b2b0cGeoLoc" ma:index="32" nillable="true" ma:displayName="Location2: Coordinates" ma:internalName="GeoLoc" ma:readOnly="true">
      <xsd:simpleType>
        <xsd:restriction base="dms:Unknown"/>
      </xsd:simpleType>
    </xsd:element>
    <xsd:element name="abd601b4-19c1-462e-86ac-5e955a7b2b0cDispName" ma:index="33" nillable="true" ma:displayName="Location2: Name" ma:internalName="Disp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eb2707-9d26-46cf-b406-8b719ffdd8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24c49a0-541b-430c-ac6c-7e6c5d679197}" ma:internalName="TaxCatchAll" ma:showField="CatchAllData" ma:web="a9eb2707-9d26-46cf-b406-8b719ffdd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CADCC0-3A41-4896-A62E-9981A02115D8}">
  <ds:schemaRefs>
    <ds:schemaRef ds:uri="http://purl.org/dc/terms/"/>
    <ds:schemaRef ds:uri="http://schemas.microsoft.com/office/infopath/2007/PartnerControls"/>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a9eb2707-9d26-46cf-b406-8b719ffdd8c7"/>
    <ds:schemaRef ds:uri="2f0a6ebe-6676-493d-bb07-847a86e52702"/>
  </ds:schemaRefs>
</ds:datastoreItem>
</file>

<file path=customXml/itemProps2.xml><?xml version="1.0" encoding="utf-8"?>
<ds:datastoreItem xmlns:ds="http://schemas.openxmlformats.org/officeDocument/2006/customXml" ds:itemID="{23084DAD-CCDF-452A-8D61-8034F985B0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a6ebe-6676-493d-bb07-847a86e52702"/>
    <ds:schemaRef ds:uri="a9eb2707-9d26-46cf-b406-8b719ffdd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03C79A-F465-4CDF-8EC8-EF4BAD975E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TotalTime>
  <Words>2479</Words>
  <Application>Microsoft Office PowerPoint</Application>
  <PresentationFormat>On-screen Show (4:3)</PresentationFormat>
  <Paragraphs>149</Paragraphs>
  <Slides>20</Slides>
  <Notes>20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Andes Medium</vt:lpstr>
      <vt:lpstr>Symbol</vt:lpstr>
      <vt:lpstr>Andes</vt:lpstr>
      <vt:lpstr>Andes SemiBold</vt:lpstr>
      <vt:lpstr>Andes Black</vt:lpstr>
      <vt:lpstr>Office Theme</vt:lpstr>
      <vt:lpstr>PowerPoint Presentation</vt:lpstr>
      <vt:lpstr>Why do we need trees?</vt:lpstr>
      <vt:lpstr>Trees fight climate change </vt:lpstr>
      <vt:lpstr>How trees capture and store carbon</vt:lpstr>
      <vt:lpstr>Trees clean our air</vt:lpstr>
      <vt:lpstr>Trees keep us cool</vt:lpstr>
      <vt:lpstr>Trees reduce flooding</vt:lpstr>
      <vt:lpstr>Trees and woods support wildlife</vt:lpstr>
      <vt:lpstr>Trees boost our mental and physical health</vt:lpstr>
      <vt:lpstr>Wood is a sustainable resource</vt:lpstr>
      <vt:lpstr>Trees and woods need our help</vt:lpstr>
      <vt:lpstr>Ancient woodland is irreplaceable</vt:lpstr>
      <vt:lpstr>Bringing damaged woods  back to life</vt:lpstr>
      <vt:lpstr>55 million trees…and counting!</vt:lpstr>
      <vt:lpstr>Young People’s Forest</vt:lpstr>
      <vt:lpstr>Over 1,000 woods across the UK</vt:lpstr>
      <vt:lpstr>How you can get involved</vt:lpstr>
      <vt:lpstr>Dig in!</vt:lpstr>
      <vt:lpstr>Use your voice  for change</vt:lpstr>
      <vt:lpstr>PowerPoint Presentation</vt:lpstr>
    </vt:vector>
  </TitlesOfParts>
  <Company>Woodland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Trees Assembly PowerPoint</dc:title>
  <dc:creator>Woodland Trust</dc:creator>
  <cp:lastModifiedBy>Danielle Wesley</cp:lastModifiedBy>
  <cp:revision>65</cp:revision>
  <dcterms:created xsi:type="dcterms:W3CDTF">2016-09-20T20:55:02Z</dcterms:created>
  <dcterms:modified xsi:type="dcterms:W3CDTF">2022-09-22T08:08:37Z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0x010100A6763D42072A624DAAC80B48EC5D9CC4</vt:lpwstr>
  </property>
  <property fmtid="{D5CDD505-2E9C-101B-9397-08002B2CF9AE}" pid="3" name="Order">
    <vt:r8>1554000</vt:r8>
  </property>
  <property fmtid="{D5CDD505-2E9C-101B-9397-08002B2CF9AE}" pid="4" name="MediaServiceImageTags">
    <vt:lpwstr/>
  </property>
</Properties>
</file>